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42.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47.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 id="2147483660" r:id="rId5"/>
    <p:sldMasterId id="2147483672" r:id="rId6"/>
    <p:sldMasterId id="2147483685"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 id="291" r:id="rId44"/>
    <p:sldId id="292" r:id="rId45"/>
    <p:sldId id="293" r:id="rId46"/>
    <p:sldId id="294" r:id="rId47"/>
    <p:sldId id="295" r:id="rId48"/>
    <p:sldId id="296" r:id="rId49"/>
    <p:sldId id="297" r:id="rId50"/>
    <p:sldId id="298" r:id="rId51"/>
    <p:sldId id="299" r:id="rId52"/>
    <p:sldId id="300" r:id="rId53"/>
    <p:sldId id="301" r:id="rId54"/>
    <p:sldId id="302" r:id="rId55"/>
  </p:sldIdLst>
  <p:sldSz cy="6858000" cx="12192000"/>
  <p:notesSz cx="6858000" cy="9144000"/>
  <p:embeddedFontLst>
    <p:embeddedFont>
      <p:font typeface="Caveat"/>
      <p:regular r:id="rId56"/>
      <p:bold r:id="rId57"/>
    </p:embeddedFont>
    <p:embeddedFont>
      <p:font typeface="Helvetica Neue"/>
      <p:regular r:id="rId58"/>
      <p:bold r:id="rId59"/>
      <p:italic r:id="rId60"/>
      <p:boldItalic r:id="rId61"/>
    </p:embeddedFont>
    <p:embeddedFont>
      <p:font typeface="Noto Sans Symbols"/>
      <p:regular r:id="rId62"/>
      <p:bold r:id="rId6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64" roundtripDataSignature="AMtx7miy79+IC048BEF5p+dPVR7nt//hV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70802284-D8C6-445B-8682-12D91DDE9460}">
  <a:tblStyle styleId="{70802284-D8C6-445B-8682-12D91DDE9460}"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0124D95F-F11B-45D3-93F4-8DB7B227EEC0}" styleName="Table_1">
    <a:wholeTbl>
      <a:tcTxStyle b="off" i="off">
        <a:font>
          <a:latin typeface="Calibri"/>
          <a:ea typeface="Calibri"/>
          <a:cs typeface="Calibri"/>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8EBF5"/>
          </a:solidFill>
        </a:fill>
      </a:tcStyle>
    </a:wholeTbl>
    <a:band1H>
      <a:tcTxStyle/>
      <a:tcStyle>
        <a:fill>
          <a:solidFill>
            <a:srgbClr val="CDD4EA"/>
          </a:solidFill>
        </a:fill>
      </a:tcStyle>
    </a:band1H>
    <a:band2H>
      <a:tcTxStyle/>
    </a:band2H>
    <a:band1V>
      <a:tcTxStyle/>
      <a:tcStyle>
        <a:fill>
          <a:solidFill>
            <a:srgbClr val="CDD4EA"/>
          </a:solidFill>
        </a:fill>
      </a:tcStyle>
    </a:band1V>
    <a:band2V>
      <a:tcTxStyle/>
    </a:band2V>
    <a:lastCol>
      <a:tcTxStyle b="on" i="off">
        <a:font>
          <a:latin typeface="Calibri"/>
          <a:ea typeface="Calibri"/>
          <a:cs typeface="Calibri"/>
        </a:font>
        <a:schemeClr val="lt1"/>
      </a:tcTxStyle>
      <a:tcStyle>
        <a:fill>
          <a:solidFill>
            <a:schemeClr val="accent1"/>
          </a:solidFill>
        </a:fill>
      </a:tcStyle>
    </a:lastCol>
    <a:firstCol>
      <a:tcTxStyle b="on" i="off">
        <a:font>
          <a:latin typeface="Calibri"/>
          <a:ea typeface="Calibri"/>
          <a:cs typeface="Calibri"/>
        </a:font>
        <a:schemeClr val="lt1"/>
      </a:tcTxStyle>
      <a:tcStyle>
        <a:fill>
          <a:solidFill>
            <a:schemeClr val="accent1"/>
          </a:solidFill>
        </a:fill>
      </a:tcStyle>
    </a:firstCol>
    <a:lastRow>
      <a:tcTxStyle b="on" i="off">
        <a:font>
          <a:latin typeface="Calibri"/>
          <a:ea typeface="Calibri"/>
          <a:cs typeface="Calibri"/>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Calibri"/>
          <a:ea typeface="Calibri"/>
          <a:cs typeface="Calibri"/>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2.xml"/><Relationship Id="rId42" Type="http://schemas.openxmlformats.org/officeDocument/2006/relationships/slide" Target="slides/slide34.xml"/><Relationship Id="rId41" Type="http://schemas.openxmlformats.org/officeDocument/2006/relationships/slide" Target="slides/slide33.xml"/><Relationship Id="rId44" Type="http://schemas.openxmlformats.org/officeDocument/2006/relationships/slide" Target="slides/slide36.xml"/><Relationship Id="rId43" Type="http://schemas.openxmlformats.org/officeDocument/2006/relationships/slide" Target="slides/slide35.xml"/><Relationship Id="rId46" Type="http://schemas.openxmlformats.org/officeDocument/2006/relationships/slide" Target="slides/slide38.xml"/><Relationship Id="rId45" Type="http://schemas.openxmlformats.org/officeDocument/2006/relationships/slide" Target="slides/slide37.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1.xml"/><Relationship Id="rId48" Type="http://schemas.openxmlformats.org/officeDocument/2006/relationships/slide" Target="slides/slide40.xml"/><Relationship Id="rId47" Type="http://schemas.openxmlformats.org/officeDocument/2006/relationships/slide" Target="slides/slide39.xml"/><Relationship Id="rId49" Type="http://schemas.openxmlformats.org/officeDocument/2006/relationships/slide" Target="slides/slide4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notesMaster" Target="notesMasters/notesMaster1.xml"/><Relationship Id="rId31" Type="http://schemas.openxmlformats.org/officeDocument/2006/relationships/slide" Target="slides/slide23.xml"/><Relationship Id="rId30" Type="http://schemas.openxmlformats.org/officeDocument/2006/relationships/slide" Target="slides/slide22.xml"/><Relationship Id="rId33" Type="http://schemas.openxmlformats.org/officeDocument/2006/relationships/slide" Target="slides/slide25.xml"/><Relationship Id="rId32" Type="http://schemas.openxmlformats.org/officeDocument/2006/relationships/slide" Target="slides/slide24.xml"/><Relationship Id="rId35" Type="http://schemas.openxmlformats.org/officeDocument/2006/relationships/slide" Target="slides/slide27.xml"/><Relationship Id="rId34" Type="http://schemas.openxmlformats.org/officeDocument/2006/relationships/slide" Target="slides/slide26.xml"/><Relationship Id="rId37" Type="http://schemas.openxmlformats.org/officeDocument/2006/relationships/slide" Target="slides/slide29.xml"/><Relationship Id="rId36" Type="http://schemas.openxmlformats.org/officeDocument/2006/relationships/slide" Target="slides/slide28.xml"/><Relationship Id="rId39" Type="http://schemas.openxmlformats.org/officeDocument/2006/relationships/slide" Target="slides/slide31.xml"/><Relationship Id="rId38" Type="http://schemas.openxmlformats.org/officeDocument/2006/relationships/slide" Target="slides/slide30.xml"/><Relationship Id="rId62" Type="http://schemas.openxmlformats.org/officeDocument/2006/relationships/font" Target="fonts/NotoSansSymbols-regular.fntdata"/><Relationship Id="rId61" Type="http://schemas.openxmlformats.org/officeDocument/2006/relationships/font" Target="fonts/HelveticaNeue-boldItalic.fntdata"/><Relationship Id="rId20" Type="http://schemas.openxmlformats.org/officeDocument/2006/relationships/slide" Target="slides/slide12.xml"/><Relationship Id="rId64" Type="http://customschemas.google.com/relationships/presentationmetadata" Target="metadata"/><Relationship Id="rId63" Type="http://schemas.openxmlformats.org/officeDocument/2006/relationships/font" Target="fonts/NotoSansSymbols-bold.fntdata"/><Relationship Id="rId22" Type="http://schemas.openxmlformats.org/officeDocument/2006/relationships/slide" Target="slides/slide14.xml"/><Relationship Id="rId21" Type="http://schemas.openxmlformats.org/officeDocument/2006/relationships/slide" Target="slides/slide13.xml"/><Relationship Id="rId24" Type="http://schemas.openxmlformats.org/officeDocument/2006/relationships/slide" Target="slides/slide16.xml"/><Relationship Id="rId23" Type="http://schemas.openxmlformats.org/officeDocument/2006/relationships/slide" Target="slides/slide15.xml"/><Relationship Id="rId60" Type="http://schemas.openxmlformats.org/officeDocument/2006/relationships/font" Target="fonts/HelveticaNeue-italic.fntdata"/><Relationship Id="rId26" Type="http://schemas.openxmlformats.org/officeDocument/2006/relationships/slide" Target="slides/slide18.xml"/><Relationship Id="rId25" Type="http://schemas.openxmlformats.org/officeDocument/2006/relationships/slide" Target="slides/slide17.xml"/><Relationship Id="rId28" Type="http://schemas.openxmlformats.org/officeDocument/2006/relationships/slide" Target="slides/slide20.xml"/><Relationship Id="rId27" Type="http://schemas.openxmlformats.org/officeDocument/2006/relationships/slide" Target="slides/slide19.xml"/><Relationship Id="rId29" Type="http://schemas.openxmlformats.org/officeDocument/2006/relationships/slide" Target="slides/slide21.xml"/><Relationship Id="rId51" Type="http://schemas.openxmlformats.org/officeDocument/2006/relationships/slide" Target="slides/slide43.xml"/><Relationship Id="rId50" Type="http://schemas.openxmlformats.org/officeDocument/2006/relationships/slide" Target="slides/slide42.xml"/><Relationship Id="rId53" Type="http://schemas.openxmlformats.org/officeDocument/2006/relationships/slide" Target="slides/slide45.xml"/><Relationship Id="rId52" Type="http://schemas.openxmlformats.org/officeDocument/2006/relationships/slide" Target="slides/slide44.xml"/><Relationship Id="rId11" Type="http://schemas.openxmlformats.org/officeDocument/2006/relationships/slide" Target="slides/slide3.xml"/><Relationship Id="rId55" Type="http://schemas.openxmlformats.org/officeDocument/2006/relationships/slide" Target="slides/slide47.xml"/><Relationship Id="rId10" Type="http://schemas.openxmlformats.org/officeDocument/2006/relationships/slide" Target="slides/slide2.xml"/><Relationship Id="rId54" Type="http://schemas.openxmlformats.org/officeDocument/2006/relationships/slide" Target="slides/slide46.xml"/><Relationship Id="rId13" Type="http://schemas.openxmlformats.org/officeDocument/2006/relationships/slide" Target="slides/slide5.xml"/><Relationship Id="rId57" Type="http://schemas.openxmlformats.org/officeDocument/2006/relationships/font" Target="fonts/Caveat-bold.fntdata"/><Relationship Id="rId12" Type="http://schemas.openxmlformats.org/officeDocument/2006/relationships/slide" Target="slides/slide4.xml"/><Relationship Id="rId56" Type="http://schemas.openxmlformats.org/officeDocument/2006/relationships/font" Target="fonts/Caveat-regular.fntdata"/><Relationship Id="rId15" Type="http://schemas.openxmlformats.org/officeDocument/2006/relationships/slide" Target="slides/slide7.xml"/><Relationship Id="rId59" Type="http://schemas.openxmlformats.org/officeDocument/2006/relationships/font" Target="fonts/HelveticaNeue-bold.fntdata"/><Relationship Id="rId14" Type="http://schemas.openxmlformats.org/officeDocument/2006/relationships/slide" Target="slides/slide6.xml"/><Relationship Id="rId58" Type="http://schemas.openxmlformats.org/officeDocument/2006/relationships/font" Target="fonts/HelveticaNeue-regular.fntdata"/><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8"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81" name="Google Shape;281;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81" name="Google Shape;381;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0" name="Google Shape;390;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a:t>Simpson’s paradox is related to discrimination</a:t>
            </a:r>
            <a:endParaRPr/>
          </a:p>
          <a:p>
            <a:pPr indent="0" lvl="0" marL="0" marR="0" rtl="0" algn="l">
              <a:lnSpc>
                <a:spcPct val="100000"/>
              </a:lnSpc>
              <a:spcBef>
                <a:spcPts val="360"/>
              </a:spcBef>
              <a:spcAft>
                <a:spcPts val="0"/>
              </a:spcAft>
              <a:buClr>
                <a:schemeClr val="dk1"/>
              </a:buClr>
              <a:buSzPts val="1200"/>
              <a:buFont typeface="Calibri"/>
              <a:buNone/>
            </a:pPr>
            <a:r>
              <a:rPr lang="en-US"/>
              <a:t>General problem in data science – characteristics of population change with the independent variable</a:t>
            </a:r>
            <a:endParaRPr/>
          </a:p>
          <a:p>
            <a:pPr indent="0" lvl="0" marL="0" rtl="0" algn="l">
              <a:spcBef>
                <a:spcPts val="360"/>
              </a:spcBef>
              <a:spcAft>
                <a:spcPts val="0"/>
              </a:spcAft>
              <a:buNone/>
            </a:pPr>
            <a:r>
              <a:t/>
            </a:r>
            <a:endParaRPr/>
          </a:p>
        </p:txBody>
      </p:sp>
      <p:sp>
        <p:nvSpPr>
          <p:cNvPr id="391" name="Google Shape;391;p1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04" name="Google Shape;404;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11" name="Google Shape;411;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18" name="Google Shape;418;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p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27" name="Google Shape;427;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p1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55" name="Google Shape;455;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p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63" name="Google Shape;463;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p1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72" name="Google Shape;472;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82" name="Google Shape;482;p1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3" name="Google Shape;483;p1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87" name="Google Shape;287;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p2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95" name="Google Shape;495;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p2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360"/>
              </a:spcBef>
              <a:spcAft>
                <a:spcPts val="0"/>
              </a:spcAft>
              <a:buClr>
                <a:schemeClr val="dk1"/>
              </a:buClr>
              <a:buSzPts val="1200"/>
              <a:buFont typeface="Calibri"/>
              <a:buNone/>
            </a:pPr>
            <a:r>
              <a:t/>
            </a:r>
            <a:endParaRPr/>
          </a:p>
        </p:txBody>
      </p:sp>
      <p:sp>
        <p:nvSpPr>
          <p:cNvPr id="502" name="Google Shape;502;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p2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509" name="Google Shape;509;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p2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516" name="Google Shape;516;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 name="Shape 524"/>
        <p:cNvGrpSpPr/>
        <p:nvPr/>
      </p:nvGrpSpPr>
      <p:grpSpPr>
        <a:xfrm>
          <a:off x="0" y="0"/>
          <a:ext cx="0" cy="0"/>
          <a:chOff x="0" y="0"/>
          <a:chExt cx="0" cy="0"/>
        </a:xfrm>
      </p:grpSpPr>
      <p:sp>
        <p:nvSpPr>
          <p:cNvPr id="525" name="Google Shape;525;p2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526" name="Google Shape;526;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3" name="Shape 533"/>
        <p:cNvGrpSpPr/>
        <p:nvPr/>
      </p:nvGrpSpPr>
      <p:grpSpPr>
        <a:xfrm>
          <a:off x="0" y="0"/>
          <a:ext cx="0" cy="0"/>
          <a:chOff x="0" y="0"/>
          <a:chExt cx="0" cy="0"/>
        </a:xfrm>
      </p:grpSpPr>
      <p:sp>
        <p:nvSpPr>
          <p:cNvPr id="534" name="Google Shape;534;p2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535" name="Google Shape;535;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 name="Shape 539"/>
        <p:cNvGrpSpPr/>
        <p:nvPr/>
      </p:nvGrpSpPr>
      <p:grpSpPr>
        <a:xfrm>
          <a:off x="0" y="0"/>
          <a:ext cx="0" cy="0"/>
          <a:chOff x="0" y="0"/>
          <a:chExt cx="0" cy="0"/>
        </a:xfrm>
      </p:grpSpPr>
      <p:sp>
        <p:nvSpPr>
          <p:cNvPr id="540" name="Google Shape;540;p2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541" name="Google Shape;541;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 name="Shape 545"/>
        <p:cNvGrpSpPr/>
        <p:nvPr/>
      </p:nvGrpSpPr>
      <p:grpSpPr>
        <a:xfrm>
          <a:off x="0" y="0"/>
          <a:ext cx="0" cy="0"/>
          <a:chOff x="0" y="0"/>
          <a:chExt cx="0" cy="0"/>
        </a:xfrm>
      </p:grpSpPr>
      <p:sp>
        <p:nvSpPr>
          <p:cNvPr id="546" name="Google Shape;546;p2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360"/>
              </a:spcBef>
              <a:spcAft>
                <a:spcPts val="0"/>
              </a:spcAft>
              <a:buClr>
                <a:schemeClr val="dk1"/>
              </a:buClr>
              <a:buSzPts val="1200"/>
              <a:buFont typeface="Calibri"/>
              <a:buNone/>
            </a:pPr>
            <a:r>
              <a:t/>
            </a:r>
            <a:endParaRPr/>
          </a:p>
        </p:txBody>
      </p:sp>
      <p:sp>
        <p:nvSpPr>
          <p:cNvPr id="547" name="Google Shape;547;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0" name="Shape 570"/>
        <p:cNvGrpSpPr/>
        <p:nvPr/>
      </p:nvGrpSpPr>
      <p:grpSpPr>
        <a:xfrm>
          <a:off x="0" y="0"/>
          <a:ext cx="0" cy="0"/>
          <a:chOff x="0" y="0"/>
          <a:chExt cx="0" cy="0"/>
        </a:xfrm>
      </p:grpSpPr>
      <p:sp>
        <p:nvSpPr>
          <p:cNvPr id="571" name="Google Shape;571;p2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572" name="Google Shape;572;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8" name="Shape 578"/>
        <p:cNvGrpSpPr/>
        <p:nvPr/>
      </p:nvGrpSpPr>
      <p:grpSpPr>
        <a:xfrm>
          <a:off x="0" y="0"/>
          <a:ext cx="0" cy="0"/>
          <a:chOff x="0" y="0"/>
          <a:chExt cx="0" cy="0"/>
        </a:xfrm>
      </p:grpSpPr>
      <p:sp>
        <p:nvSpPr>
          <p:cNvPr id="579" name="Google Shape;579;p2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580" name="Google Shape;580;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93" name="Google Shape;293;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7" name="Shape 587"/>
        <p:cNvGrpSpPr/>
        <p:nvPr/>
      </p:nvGrpSpPr>
      <p:grpSpPr>
        <a:xfrm>
          <a:off x="0" y="0"/>
          <a:ext cx="0" cy="0"/>
          <a:chOff x="0" y="0"/>
          <a:chExt cx="0" cy="0"/>
        </a:xfrm>
      </p:grpSpPr>
      <p:sp>
        <p:nvSpPr>
          <p:cNvPr id="588" name="Google Shape;588;p3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589" name="Google Shape;589;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6" name="Shape 596"/>
        <p:cNvGrpSpPr/>
        <p:nvPr/>
      </p:nvGrpSpPr>
      <p:grpSpPr>
        <a:xfrm>
          <a:off x="0" y="0"/>
          <a:ext cx="0" cy="0"/>
          <a:chOff x="0" y="0"/>
          <a:chExt cx="0" cy="0"/>
        </a:xfrm>
      </p:grpSpPr>
      <p:sp>
        <p:nvSpPr>
          <p:cNvPr id="597" name="Google Shape;597;p3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598" name="Google Shape;598;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5" name="Shape 605"/>
        <p:cNvGrpSpPr/>
        <p:nvPr/>
      </p:nvGrpSpPr>
      <p:grpSpPr>
        <a:xfrm>
          <a:off x="0" y="0"/>
          <a:ext cx="0" cy="0"/>
          <a:chOff x="0" y="0"/>
          <a:chExt cx="0" cy="0"/>
        </a:xfrm>
      </p:grpSpPr>
      <p:sp>
        <p:nvSpPr>
          <p:cNvPr id="606" name="Google Shape;606;p3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607" name="Google Shape;607;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1" name="Shape 611"/>
        <p:cNvGrpSpPr/>
        <p:nvPr/>
      </p:nvGrpSpPr>
      <p:grpSpPr>
        <a:xfrm>
          <a:off x="0" y="0"/>
          <a:ext cx="0" cy="0"/>
          <a:chOff x="0" y="0"/>
          <a:chExt cx="0" cy="0"/>
        </a:xfrm>
      </p:grpSpPr>
      <p:sp>
        <p:nvSpPr>
          <p:cNvPr id="612" name="Google Shape;612;p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13" name="Google Shape;613;p3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sz="1200" u="none" strike="noStrike">
                <a:solidFill>
                  <a:schemeClr val="dk1"/>
                </a:solidFill>
                <a:latin typeface="Calibri"/>
                <a:ea typeface="Calibri"/>
                <a:cs typeface="Calibri"/>
                <a:sym typeface="Calibri"/>
              </a:rPr>
              <a:t>individual users come in with dierent posting propensities,</a:t>
            </a:r>
            <a:endParaRPr/>
          </a:p>
          <a:p>
            <a:pPr indent="0" lvl="0" marL="0" rtl="0" algn="l">
              <a:spcBef>
                <a:spcPts val="360"/>
              </a:spcBef>
              <a:spcAft>
                <a:spcPts val="0"/>
              </a:spcAft>
              <a:buNone/>
            </a:pPr>
            <a:r>
              <a:rPr b="0" i="0" lang="en-US" sz="1200" u="none" strike="noStrike">
                <a:solidFill>
                  <a:schemeClr val="dk1"/>
                </a:solidFill>
                <a:latin typeface="Calibri"/>
                <a:ea typeface="Calibri"/>
                <a:cs typeface="Calibri"/>
                <a:sym typeface="Calibri"/>
              </a:rPr>
              <a:t>and the rise over time is not that individual users become</a:t>
            </a:r>
            <a:endParaRPr/>
          </a:p>
          <a:p>
            <a:pPr indent="0" lvl="0" marL="0" rtl="0" algn="l">
              <a:spcBef>
                <a:spcPts val="360"/>
              </a:spcBef>
              <a:spcAft>
                <a:spcPts val="0"/>
              </a:spcAft>
              <a:buNone/>
            </a:pPr>
            <a:r>
              <a:rPr b="0" i="0" lang="en-US" sz="1200" u="none" strike="noStrike">
                <a:solidFill>
                  <a:schemeClr val="dk1"/>
                </a:solidFill>
                <a:latin typeface="Calibri"/>
                <a:ea typeface="Calibri"/>
                <a:cs typeface="Calibri"/>
                <a:sym typeface="Calibri"/>
              </a:rPr>
              <a:t>more active but that low-activity users leave the system</a:t>
            </a:r>
            <a:endParaRPr/>
          </a:p>
          <a:p>
            <a:pPr indent="0" lvl="0" marL="0" rtl="0" algn="l">
              <a:spcBef>
                <a:spcPts val="360"/>
              </a:spcBef>
              <a:spcAft>
                <a:spcPts val="0"/>
              </a:spcAft>
              <a:buNone/>
            </a:pPr>
            <a:r>
              <a:rPr b="0" i="0" lang="en-US" sz="1200" u="none" strike="noStrike">
                <a:solidFill>
                  <a:schemeClr val="dk1"/>
                </a:solidFill>
                <a:latin typeface="Calibri"/>
                <a:ea typeface="Calibri"/>
                <a:cs typeface="Calibri"/>
                <a:sym typeface="Calibri"/>
              </a:rPr>
              <a:t>(H2).</a:t>
            </a:r>
            <a:endParaRPr/>
          </a:p>
        </p:txBody>
      </p:sp>
      <p:sp>
        <p:nvSpPr>
          <p:cNvPr id="614" name="Google Shape;614;p3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1" name="Shape 621"/>
        <p:cNvGrpSpPr/>
        <p:nvPr/>
      </p:nvGrpSpPr>
      <p:grpSpPr>
        <a:xfrm>
          <a:off x="0" y="0"/>
          <a:ext cx="0" cy="0"/>
          <a:chOff x="0" y="0"/>
          <a:chExt cx="0" cy="0"/>
        </a:xfrm>
      </p:grpSpPr>
      <p:sp>
        <p:nvSpPr>
          <p:cNvPr id="622" name="Google Shape;622;p3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623" name="Google Shape;623;p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6" name="Shape 626"/>
        <p:cNvGrpSpPr/>
        <p:nvPr/>
      </p:nvGrpSpPr>
      <p:grpSpPr>
        <a:xfrm>
          <a:off x="0" y="0"/>
          <a:ext cx="0" cy="0"/>
          <a:chOff x="0" y="0"/>
          <a:chExt cx="0" cy="0"/>
        </a:xfrm>
      </p:grpSpPr>
      <p:sp>
        <p:nvSpPr>
          <p:cNvPr id="627" name="Google Shape;627;p3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628" name="Google Shape;628;p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2" name="Shape 632"/>
        <p:cNvGrpSpPr/>
        <p:nvPr/>
      </p:nvGrpSpPr>
      <p:grpSpPr>
        <a:xfrm>
          <a:off x="0" y="0"/>
          <a:ext cx="0" cy="0"/>
          <a:chOff x="0" y="0"/>
          <a:chExt cx="0" cy="0"/>
        </a:xfrm>
      </p:grpSpPr>
      <p:sp>
        <p:nvSpPr>
          <p:cNvPr id="633" name="Google Shape;633;p3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634" name="Google Shape;634;p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5" name="Shape 645"/>
        <p:cNvGrpSpPr/>
        <p:nvPr/>
      </p:nvGrpSpPr>
      <p:grpSpPr>
        <a:xfrm>
          <a:off x="0" y="0"/>
          <a:ext cx="0" cy="0"/>
          <a:chOff x="0" y="0"/>
          <a:chExt cx="0" cy="0"/>
        </a:xfrm>
      </p:grpSpPr>
      <p:sp>
        <p:nvSpPr>
          <p:cNvPr id="646" name="Google Shape;646;p3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647" name="Google Shape;647;p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2" name="Shape 662"/>
        <p:cNvGrpSpPr/>
        <p:nvPr/>
      </p:nvGrpSpPr>
      <p:grpSpPr>
        <a:xfrm>
          <a:off x="0" y="0"/>
          <a:ext cx="0" cy="0"/>
          <a:chOff x="0" y="0"/>
          <a:chExt cx="0" cy="0"/>
        </a:xfrm>
      </p:grpSpPr>
      <p:sp>
        <p:nvSpPr>
          <p:cNvPr id="663" name="Google Shape;663;p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64" name="Google Shape;664;p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6" name="Shape 716"/>
        <p:cNvGrpSpPr/>
        <p:nvPr/>
      </p:nvGrpSpPr>
      <p:grpSpPr>
        <a:xfrm>
          <a:off x="0" y="0"/>
          <a:ext cx="0" cy="0"/>
          <a:chOff x="0" y="0"/>
          <a:chExt cx="0" cy="0"/>
        </a:xfrm>
      </p:grpSpPr>
      <p:sp>
        <p:nvSpPr>
          <p:cNvPr id="717" name="Google Shape;717;p3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360"/>
              </a:spcBef>
              <a:spcAft>
                <a:spcPts val="0"/>
              </a:spcAft>
              <a:buClr>
                <a:schemeClr val="dk1"/>
              </a:buClr>
              <a:buSzPts val="1200"/>
              <a:buFont typeface="Calibri"/>
              <a:buNone/>
            </a:pPr>
            <a:r>
              <a:t/>
            </a:r>
            <a:endParaRPr/>
          </a:p>
        </p:txBody>
      </p:sp>
      <p:sp>
        <p:nvSpPr>
          <p:cNvPr id="718" name="Google Shape;718;p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01" name="Google Shape;301;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7" name="Shape 727"/>
        <p:cNvGrpSpPr/>
        <p:nvPr/>
      </p:nvGrpSpPr>
      <p:grpSpPr>
        <a:xfrm>
          <a:off x="0" y="0"/>
          <a:ext cx="0" cy="0"/>
          <a:chOff x="0" y="0"/>
          <a:chExt cx="0" cy="0"/>
        </a:xfrm>
      </p:grpSpPr>
      <p:sp>
        <p:nvSpPr>
          <p:cNvPr id="728" name="Google Shape;728;p4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729" name="Google Shape;729;p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1" name="Shape 741"/>
        <p:cNvGrpSpPr/>
        <p:nvPr/>
      </p:nvGrpSpPr>
      <p:grpSpPr>
        <a:xfrm>
          <a:off x="0" y="0"/>
          <a:ext cx="0" cy="0"/>
          <a:chOff x="0" y="0"/>
          <a:chExt cx="0" cy="0"/>
        </a:xfrm>
      </p:grpSpPr>
      <p:sp>
        <p:nvSpPr>
          <p:cNvPr id="742" name="Google Shape;742;p4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743" name="Google Shape;743;p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4" name="Shape 754"/>
        <p:cNvGrpSpPr/>
        <p:nvPr/>
      </p:nvGrpSpPr>
      <p:grpSpPr>
        <a:xfrm>
          <a:off x="0" y="0"/>
          <a:ext cx="0" cy="0"/>
          <a:chOff x="0" y="0"/>
          <a:chExt cx="0" cy="0"/>
        </a:xfrm>
      </p:grpSpPr>
      <p:sp>
        <p:nvSpPr>
          <p:cNvPr id="755" name="Google Shape;755;p4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56" name="Google Shape;756;p4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360"/>
              </a:spcBef>
              <a:spcAft>
                <a:spcPts val="0"/>
              </a:spcAft>
              <a:buClr>
                <a:schemeClr val="dk1"/>
              </a:buClr>
              <a:buSzPts val="1200"/>
              <a:buFont typeface="Calibri"/>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2" name="Shape 762"/>
        <p:cNvGrpSpPr/>
        <p:nvPr/>
      </p:nvGrpSpPr>
      <p:grpSpPr>
        <a:xfrm>
          <a:off x="0" y="0"/>
          <a:ext cx="0" cy="0"/>
          <a:chOff x="0" y="0"/>
          <a:chExt cx="0" cy="0"/>
        </a:xfrm>
      </p:grpSpPr>
      <p:sp>
        <p:nvSpPr>
          <p:cNvPr id="763" name="Google Shape;763;p4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764" name="Google Shape;764;p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0" name="Shape 770"/>
        <p:cNvGrpSpPr/>
        <p:nvPr/>
      </p:nvGrpSpPr>
      <p:grpSpPr>
        <a:xfrm>
          <a:off x="0" y="0"/>
          <a:ext cx="0" cy="0"/>
          <a:chOff x="0" y="0"/>
          <a:chExt cx="0" cy="0"/>
        </a:xfrm>
      </p:grpSpPr>
      <p:sp>
        <p:nvSpPr>
          <p:cNvPr id="771" name="Google Shape;771;p4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772" name="Google Shape;772;p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9" name="Shape 779"/>
        <p:cNvGrpSpPr/>
        <p:nvPr/>
      </p:nvGrpSpPr>
      <p:grpSpPr>
        <a:xfrm>
          <a:off x="0" y="0"/>
          <a:ext cx="0" cy="0"/>
          <a:chOff x="0" y="0"/>
          <a:chExt cx="0" cy="0"/>
        </a:xfrm>
      </p:grpSpPr>
      <p:sp>
        <p:nvSpPr>
          <p:cNvPr id="780" name="Google Shape;780;p4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781" name="Google Shape;781;p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5" name="Shape 785"/>
        <p:cNvGrpSpPr/>
        <p:nvPr/>
      </p:nvGrpSpPr>
      <p:grpSpPr>
        <a:xfrm>
          <a:off x="0" y="0"/>
          <a:ext cx="0" cy="0"/>
          <a:chOff x="0" y="0"/>
          <a:chExt cx="0" cy="0"/>
        </a:xfrm>
      </p:grpSpPr>
      <p:sp>
        <p:nvSpPr>
          <p:cNvPr id="786" name="Google Shape;786;p4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787" name="Google Shape;787;p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1" name="Shape 791"/>
        <p:cNvGrpSpPr/>
        <p:nvPr/>
      </p:nvGrpSpPr>
      <p:grpSpPr>
        <a:xfrm>
          <a:off x="0" y="0"/>
          <a:ext cx="0" cy="0"/>
          <a:chOff x="0" y="0"/>
          <a:chExt cx="0" cy="0"/>
        </a:xfrm>
      </p:grpSpPr>
      <p:sp>
        <p:nvSpPr>
          <p:cNvPr id="792" name="Google Shape;792;p4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793" name="Google Shape;793;p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1" name="Google Shape;311;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sz="1200"/>
              <a:t>Ecological fallacy: A failure in reasoning that arises when an inference is made </a:t>
            </a:r>
            <a:r>
              <a:rPr b="1" lang="en-US" sz="1200"/>
              <a:t>about an individual </a:t>
            </a:r>
            <a:r>
              <a:rPr lang="en-US" sz="1200"/>
              <a:t>based on </a:t>
            </a:r>
            <a:r>
              <a:rPr b="1" lang="en-US" sz="1200"/>
              <a:t>aggregate</a:t>
            </a:r>
            <a:r>
              <a:rPr lang="en-US" sz="1200"/>
              <a:t> data for a group.</a:t>
            </a:r>
            <a:endParaRPr/>
          </a:p>
          <a:p>
            <a:pPr indent="0" lvl="0" marL="0" rtl="0" algn="l">
              <a:spcBef>
                <a:spcPts val="360"/>
              </a:spcBef>
              <a:spcAft>
                <a:spcPts val="0"/>
              </a:spcAft>
              <a:buNone/>
            </a:pPr>
            <a:r>
              <a:t/>
            </a:r>
            <a:endParaRPr/>
          </a:p>
        </p:txBody>
      </p:sp>
      <p:sp>
        <p:nvSpPr>
          <p:cNvPr id="312" name="Google Shape;312;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2" name="Google Shape;332;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3" name="Google Shape;333;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9" name="Google Shape;349;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0" name="Google Shape;350;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360"/>
              </a:spcBef>
              <a:spcAft>
                <a:spcPts val="0"/>
              </a:spcAft>
              <a:buClr>
                <a:schemeClr val="dk1"/>
              </a:buClr>
              <a:buSzPts val="1200"/>
              <a:buFont typeface="Calibri"/>
              <a:buNone/>
            </a:pPr>
            <a:r>
              <a:t/>
            </a:r>
            <a:endParaRPr/>
          </a:p>
        </p:txBody>
      </p:sp>
      <p:sp>
        <p:nvSpPr>
          <p:cNvPr id="366" name="Google Shape;366;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72" name="Google Shape;372;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49"/>
          <p:cNvSpPr txBox="1"/>
          <p:nvPr>
            <p:ph type="ctrTitle"/>
          </p:nvPr>
        </p:nvSpPr>
        <p:spPr>
          <a:xfrm>
            <a:off x="914400" y="2130428"/>
            <a:ext cx="103632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 name="Google Shape;17;p49"/>
          <p:cNvSpPr txBox="1"/>
          <p:nvPr>
            <p:ph idx="1" type="subTitle"/>
          </p:nvPr>
        </p:nvSpPr>
        <p:spPr>
          <a:xfrm>
            <a:off x="1828800" y="3886200"/>
            <a:ext cx="8534400" cy="1752600"/>
          </a:xfrm>
          <a:prstGeom prst="rect">
            <a:avLst/>
          </a:prstGeom>
          <a:noFill/>
          <a:ln>
            <a:noFill/>
          </a:ln>
        </p:spPr>
        <p:txBody>
          <a:bodyPr anchorCtr="0" anchor="t" bIns="45700" lIns="91425" spcFirstLastPara="1" rIns="91425" wrap="square" tIns="45700">
            <a:noAutofit/>
          </a:bodyPr>
          <a:lstStyle>
            <a:lvl1pPr lvl="0" algn="ctr">
              <a:spcBef>
                <a:spcPts val="560"/>
              </a:spcBef>
              <a:spcAft>
                <a:spcPts val="0"/>
              </a:spcAft>
              <a:buClr>
                <a:srgbClr val="888888"/>
              </a:buClr>
              <a:buSzPts val="2800"/>
              <a:buNone/>
              <a:defRPr>
                <a:solidFill>
                  <a:srgbClr val="888888"/>
                </a:solidFill>
              </a:defRPr>
            </a:lvl1pPr>
            <a:lvl2pPr lvl="1" algn="ctr">
              <a:spcBef>
                <a:spcPts val="480"/>
              </a:spcBef>
              <a:spcAft>
                <a:spcPts val="0"/>
              </a:spcAft>
              <a:buClr>
                <a:srgbClr val="888888"/>
              </a:buClr>
              <a:buSzPts val="2400"/>
              <a:buNone/>
              <a:defRPr>
                <a:solidFill>
                  <a:srgbClr val="888888"/>
                </a:solidFill>
              </a:defRPr>
            </a:lvl2pPr>
            <a:lvl3pPr lvl="2" algn="ctr">
              <a:spcBef>
                <a:spcPts val="400"/>
              </a:spcBef>
              <a:spcAft>
                <a:spcPts val="0"/>
              </a:spcAft>
              <a:buClr>
                <a:srgbClr val="888888"/>
              </a:buClr>
              <a:buSzPts val="2000"/>
              <a:buNone/>
              <a:defRPr>
                <a:solidFill>
                  <a:srgbClr val="888888"/>
                </a:solidFill>
              </a:defRPr>
            </a:lvl3pPr>
            <a:lvl4pPr lvl="3" algn="ctr">
              <a:spcBef>
                <a:spcPts val="360"/>
              </a:spcBef>
              <a:spcAft>
                <a:spcPts val="0"/>
              </a:spcAft>
              <a:buClr>
                <a:srgbClr val="888888"/>
              </a:buClr>
              <a:buSzPts val="1800"/>
              <a:buNone/>
              <a:defRPr>
                <a:solidFill>
                  <a:srgbClr val="888888"/>
                </a:solidFill>
              </a:defRPr>
            </a:lvl4pPr>
            <a:lvl5pPr lvl="4" algn="ctr">
              <a:spcBef>
                <a:spcPts val="320"/>
              </a:spcBef>
              <a:spcAft>
                <a:spcPts val="0"/>
              </a:spcAft>
              <a:buClr>
                <a:srgbClr val="888888"/>
              </a:buClr>
              <a:buSzPts val="16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pic>
        <p:nvPicPr>
          <p:cNvPr id="18" name="Google Shape;18;p49"/>
          <p:cNvPicPr preferRelativeResize="0"/>
          <p:nvPr/>
        </p:nvPicPr>
        <p:blipFill rotWithShape="1">
          <a:blip r:embed="rId2">
            <a:alphaModFix/>
          </a:blip>
          <a:srcRect b="0" l="0" r="0" t="0"/>
          <a:stretch/>
        </p:blipFill>
        <p:spPr>
          <a:xfrm>
            <a:off x="11125200" y="82550"/>
            <a:ext cx="914400" cy="91440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8" name="Shape 58"/>
        <p:cNvGrpSpPr/>
        <p:nvPr/>
      </p:nvGrpSpPr>
      <p:grpSpPr>
        <a:xfrm>
          <a:off x="0" y="0"/>
          <a:ext cx="0" cy="0"/>
          <a:chOff x="0" y="0"/>
          <a:chExt cx="0" cy="0"/>
        </a:xfrm>
      </p:grpSpPr>
      <p:sp>
        <p:nvSpPr>
          <p:cNvPr id="59" name="Google Shape;59;p66"/>
          <p:cNvSpPr txBox="1"/>
          <p:nvPr>
            <p:ph type="title"/>
          </p:nvPr>
        </p:nvSpPr>
        <p:spPr>
          <a:xfrm>
            <a:off x="595745" y="4800600"/>
            <a:ext cx="109728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0" i="0"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 name="Google Shape;60;p66"/>
          <p:cNvSpPr/>
          <p:nvPr>
            <p:ph idx="2" type="pic"/>
          </p:nvPr>
        </p:nvSpPr>
        <p:spPr>
          <a:xfrm>
            <a:off x="595745" y="612775"/>
            <a:ext cx="10972800" cy="4114800"/>
          </a:xfrm>
          <a:prstGeom prst="rect">
            <a:avLst/>
          </a:prstGeom>
          <a:noFill/>
          <a:ln>
            <a:noFill/>
          </a:ln>
        </p:spPr>
      </p:sp>
      <p:sp>
        <p:nvSpPr>
          <p:cNvPr id="61" name="Google Shape;61;p66"/>
          <p:cNvSpPr txBox="1"/>
          <p:nvPr>
            <p:ph idx="1" type="body"/>
          </p:nvPr>
        </p:nvSpPr>
        <p:spPr>
          <a:xfrm>
            <a:off x="595745" y="5367338"/>
            <a:ext cx="109728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2" name="Shape 62"/>
        <p:cNvGrpSpPr/>
        <p:nvPr/>
      </p:nvGrpSpPr>
      <p:grpSpPr>
        <a:xfrm>
          <a:off x="0" y="0"/>
          <a:ext cx="0" cy="0"/>
          <a:chOff x="0" y="0"/>
          <a:chExt cx="0" cy="0"/>
        </a:xfrm>
      </p:grpSpPr>
      <p:sp>
        <p:nvSpPr>
          <p:cNvPr id="63" name="Google Shape;63;p67"/>
          <p:cNvSpPr txBox="1"/>
          <p:nvPr>
            <p:ph type="title"/>
          </p:nvPr>
        </p:nvSpPr>
        <p:spPr>
          <a:xfrm>
            <a:off x="609600" y="219075"/>
            <a:ext cx="10260013" cy="6397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 name="Google Shape;64;p67"/>
          <p:cNvSpPr txBox="1"/>
          <p:nvPr>
            <p:ph idx="1" type="body"/>
          </p:nvPr>
        </p:nvSpPr>
        <p:spPr>
          <a:xfrm rot="5400000">
            <a:off x="3604418" y="-1851818"/>
            <a:ext cx="4983163" cy="10972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pic>
        <p:nvPicPr>
          <p:cNvPr id="65" name="Google Shape;65;p67"/>
          <p:cNvPicPr preferRelativeResize="0"/>
          <p:nvPr/>
        </p:nvPicPr>
        <p:blipFill rotWithShape="1">
          <a:blip r:embed="rId2">
            <a:alphaModFix/>
          </a:blip>
          <a:srcRect b="0" l="0" r="0" t="0"/>
          <a:stretch/>
        </p:blipFill>
        <p:spPr>
          <a:xfrm>
            <a:off x="11125200" y="82550"/>
            <a:ext cx="914400" cy="914400"/>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2" name="Shape 72"/>
        <p:cNvGrpSpPr/>
        <p:nvPr/>
      </p:nvGrpSpPr>
      <p:grpSpPr>
        <a:xfrm>
          <a:off x="0" y="0"/>
          <a:ext cx="0" cy="0"/>
          <a:chOff x="0" y="0"/>
          <a:chExt cx="0" cy="0"/>
        </a:xfrm>
      </p:grpSpPr>
      <p:sp>
        <p:nvSpPr>
          <p:cNvPr id="73" name="Google Shape;73;p5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5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 name="Google Shape;75;p5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5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5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spcAft>
                <a:spcPts val="0"/>
              </a:spcAft>
              <a:buNone/>
              <a:defRPr/>
            </a:lvl1pPr>
            <a:lvl2pPr indent="0" lvl="1" marL="0" algn="r">
              <a:spcBef>
                <a:spcPts val="0"/>
              </a:spcBef>
              <a:spcAft>
                <a:spcPts val="0"/>
              </a:spcAft>
              <a:buNone/>
              <a:defRPr/>
            </a:lvl2pPr>
            <a:lvl3pPr indent="0" lvl="2" marL="0" algn="r">
              <a:spcBef>
                <a:spcPts val="0"/>
              </a:spcBef>
              <a:spcAft>
                <a:spcPts val="0"/>
              </a:spcAft>
              <a:buNone/>
              <a:defRPr/>
            </a:lvl3pPr>
            <a:lvl4pPr indent="0" lvl="3" marL="0" algn="r">
              <a:spcBef>
                <a:spcPts val="0"/>
              </a:spcBef>
              <a:spcAft>
                <a:spcPts val="0"/>
              </a:spcAft>
              <a:buNone/>
              <a:defRPr/>
            </a:lvl4pPr>
            <a:lvl5pPr indent="0" lvl="4" marL="0" algn="r">
              <a:spcBef>
                <a:spcPts val="0"/>
              </a:spcBef>
              <a:spcAft>
                <a:spcPts val="0"/>
              </a:spcAft>
              <a:buNone/>
              <a:defRPr/>
            </a:lvl5pPr>
            <a:lvl6pPr indent="0" lvl="5" marL="0" algn="r">
              <a:spcBef>
                <a:spcPts val="0"/>
              </a:spcBef>
              <a:spcAft>
                <a:spcPts val="0"/>
              </a:spcAft>
              <a:buNone/>
              <a:defRPr/>
            </a:lvl6pPr>
            <a:lvl7pPr indent="0" lvl="6" marL="0" algn="r">
              <a:spcBef>
                <a:spcPts val="0"/>
              </a:spcBef>
              <a:spcAft>
                <a:spcPts val="0"/>
              </a:spcAft>
              <a:buNone/>
              <a:defRPr/>
            </a:lvl7pPr>
            <a:lvl8pPr indent="0" lvl="7" marL="0" algn="r">
              <a:spcBef>
                <a:spcPts val="0"/>
              </a:spcBef>
              <a:spcAft>
                <a:spcPts val="0"/>
              </a:spcAft>
              <a:buNone/>
              <a:defRPr/>
            </a:lvl8pPr>
            <a:lvl9pPr indent="0" lvl="8" marL="0" algn="r">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8" name="Shape 78"/>
        <p:cNvGrpSpPr/>
        <p:nvPr/>
      </p:nvGrpSpPr>
      <p:grpSpPr>
        <a:xfrm>
          <a:off x="0" y="0"/>
          <a:ext cx="0" cy="0"/>
          <a:chOff x="0" y="0"/>
          <a:chExt cx="0" cy="0"/>
        </a:xfrm>
      </p:grpSpPr>
      <p:sp>
        <p:nvSpPr>
          <p:cNvPr id="79" name="Google Shape;79;p68"/>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68"/>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1" name="Google Shape;81;p6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6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6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spcAft>
                <a:spcPts val="0"/>
              </a:spcAft>
              <a:buNone/>
              <a:defRPr/>
            </a:lvl1pPr>
            <a:lvl2pPr indent="0" lvl="1" marL="0" algn="r">
              <a:spcBef>
                <a:spcPts val="0"/>
              </a:spcBef>
              <a:spcAft>
                <a:spcPts val="0"/>
              </a:spcAft>
              <a:buNone/>
              <a:defRPr/>
            </a:lvl2pPr>
            <a:lvl3pPr indent="0" lvl="2" marL="0" algn="r">
              <a:spcBef>
                <a:spcPts val="0"/>
              </a:spcBef>
              <a:spcAft>
                <a:spcPts val="0"/>
              </a:spcAft>
              <a:buNone/>
              <a:defRPr/>
            </a:lvl3pPr>
            <a:lvl4pPr indent="0" lvl="3" marL="0" algn="r">
              <a:spcBef>
                <a:spcPts val="0"/>
              </a:spcBef>
              <a:spcAft>
                <a:spcPts val="0"/>
              </a:spcAft>
              <a:buNone/>
              <a:defRPr/>
            </a:lvl4pPr>
            <a:lvl5pPr indent="0" lvl="4" marL="0" algn="r">
              <a:spcBef>
                <a:spcPts val="0"/>
              </a:spcBef>
              <a:spcAft>
                <a:spcPts val="0"/>
              </a:spcAft>
              <a:buNone/>
              <a:defRPr/>
            </a:lvl5pPr>
            <a:lvl6pPr indent="0" lvl="5" marL="0" algn="r">
              <a:spcBef>
                <a:spcPts val="0"/>
              </a:spcBef>
              <a:spcAft>
                <a:spcPts val="0"/>
              </a:spcAft>
              <a:buNone/>
              <a:defRPr/>
            </a:lvl6pPr>
            <a:lvl7pPr indent="0" lvl="6" marL="0" algn="r">
              <a:spcBef>
                <a:spcPts val="0"/>
              </a:spcBef>
              <a:spcAft>
                <a:spcPts val="0"/>
              </a:spcAft>
              <a:buNone/>
              <a:defRPr/>
            </a:lvl7pPr>
            <a:lvl8pPr indent="0" lvl="7" marL="0" algn="r">
              <a:spcBef>
                <a:spcPts val="0"/>
              </a:spcBef>
              <a:spcAft>
                <a:spcPts val="0"/>
              </a:spcAft>
              <a:buNone/>
              <a:defRPr/>
            </a:lvl8pPr>
            <a:lvl9pPr indent="0" lvl="8" marL="0" algn="r">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4" name="Shape 84"/>
        <p:cNvGrpSpPr/>
        <p:nvPr/>
      </p:nvGrpSpPr>
      <p:grpSpPr>
        <a:xfrm>
          <a:off x="0" y="0"/>
          <a:ext cx="0" cy="0"/>
          <a:chOff x="0" y="0"/>
          <a:chExt cx="0" cy="0"/>
        </a:xfrm>
      </p:grpSpPr>
      <p:sp>
        <p:nvSpPr>
          <p:cNvPr id="85" name="Google Shape;85;p69"/>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6" name="Google Shape;86;p69"/>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87" name="Google Shape;87;p6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 name="Google Shape;88;p6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 name="Google Shape;89;p6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spcAft>
                <a:spcPts val="0"/>
              </a:spcAft>
              <a:buNone/>
              <a:defRPr/>
            </a:lvl1pPr>
            <a:lvl2pPr indent="0" lvl="1" marL="0" algn="r">
              <a:spcBef>
                <a:spcPts val="0"/>
              </a:spcBef>
              <a:spcAft>
                <a:spcPts val="0"/>
              </a:spcAft>
              <a:buNone/>
              <a:defRPr/>
            </a:lvl2pPr>
            <a:lvl3pPr indent="0" lvl="2" marL="0" algn="r">
              <a:spcBef>
                <a:spcPts val="0"/>
              </a:spcBef>
              <a:spcAft>
                <a:spcPts val="0"/>
              </a:spcAft>
              <a:buNone/>
              <a:defRPr/>
            </a:lvl3pPr>
            <a:lvl4pPr indent="0" lvl="3" marL="0" algn="r">
              <a:spcBef>
                <a:spcPts val="0"/>
              </a:spcBef>
              <a:spcAft>
                <a:spcPts val="0"/>
              </a:spcAft>
              <a:buNone/>
              <a:defRPr/>
            </a:lvl4pPr>
            <a:lvl5pPr indent="0" lvl="4" marL="0" algn="r">
              <a:spcBef>
                <a:spcPts val="0"/>
              </a:spcBef>
              <a:spcAft>
                <a:spcPts val="0"/>
              </a:spcAft>
              <a:buNone/>
              <a:defRPr/>
            </a:lvl5pPr>
            <a:lvl6pPr indent="0" lvl="5" marL="0" algn="r">
              <a:spcBef>
                <a:spcPts val="0"/>
              </a:spcBef>
              <a:spcAft>
                <a:spcPts val="0"/>
              </a:spcAft>
              <a:buNone/>
              <a:defRPr/>
            </a:lvl6pPr>
            <a:lvl7pPr indent="0" lvl="6" marL="0" algn="r">
              <a:spcBef>
                <a:spcPts val="0"/>
              </a:spcBef>
              <a:spcAft>
                <a:spcPts val="0"/>
              </a:spcAft>
              <a:buNone/>
              <a:defRPr/>
            </a:lvl7pPr>
            <a:lvl8pPr indent="0" lvl="7" marL="0" algn="r">
              <a:spcBef>
                <a:spcPts val="0"/>
              </a:spcBef>
              <a:spcAft>
                <a:spcPts val="0"/>
              </a:spcAft>
              <a:buNone/>
              <a:defRPr/>
            </a:lvl8pPr>
            <a:lvl9pPr indent="0" lvl="8" marL="0" algn="r">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90" name="Shape 90"/>
        <p:cNvGrpSpPr/>
        <p:nvPr/>
      </p:nvGrpSpPr>
      <p:grpSpPr>
        <a:xfrm>
          <a:off x="0" y="0"/>
          <a:ext cx="0" cy="0"/>
          <a:chOff x="0" y="0"/>
          <a:chExt cx="0" cy="0"/>
        </a:xfrm>
      </p:grpSpPr>
      <p:sp>
        <p:nvSpPr>
          <p:cNvPr id="91" name="Google Shape;91;p7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2" name="Google Shape;92;p70"/>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3" name="Google Shape;93;p70"/>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4" name="Google Shape;94;p7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 name="Google Shape;95;p7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 name="Google Shape;96;p7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spcAft>
                <a:spcPts val="0"/>
              </a:spcAft>
              <a:buNone/>
              <a:defRPr/>
            </a:lvl1pPr>
            <a:lvl2pPr indent="0" lvl="1" marL="0" algn="r">
              <a:spcBef>
                <a:spcPts val="0"/>
              </a:spcBef>
              <a:spcAft>
                <a:spcPts val="0"/>
              </a:spcAft>
              <a:buNone/>
              <a:defRPr/>
            </a:lvl2pPr>
            <a:lvl3pPr indent="0" lvl="2" marL="0" algn="r">
              <a:spcBef>
                <a:spcPts val="0"/>
              </a:spcBef>
              <a:spcAft>
                <a:spcPts val="0"/>
              </a:spcAft>
              <a:buNone/>
              <a:defRPr/>
            </a:lvl3pPr>
            <a:lvl4pPr indent="0" lvl="3" marL="0" algn="r">
              <a:spcBef>
                <a:spcPts val="0"/>
              </a:spcBef>
              <a:spcAft>
                <a:spcPts val="0"/>
              </a:spcAft>
              <a:buNone/>
              <a:defRPr/>
            </a:lvl4pPr>
            <a:lvl5pPr indent="0" lvl="4" marL="0" algn="r">
              <a:spcBef>
                <a:spcPts val="0"/>
              </a:spcBef>
              <a:spcAft>
                <a:spcPts val="0"/>
              </a:spcAft>
              <a:buNone/>
              <a:defRPr/>
            </a:lvl5pPr>
            <a:lvl6pPr indent="0" lvl="5" marL="0" algn="r">
              <a:spcBef>
                <a:spcPts val="0"/>
              </a:spcBef>
              <a:spcAft>
                <a:spcPts val="0"/>
              </a:spcAft>
              <a:buNone/>
              <a:defRPr/>
            </a:lvl6pPr>
            <a:lvl7pPr indent="0" lvl="6" marL="0" algn="r">
              <a:spcBef>
                <a:spcPts val="0"/>
              </a:spcBef>
              <a:spcAft>
                <a:spcPts val="0"/>
              </a:spcAft>
              <a:buNone/>
              <a:defRPr/>
            </a:lvl7pPr>
            <a:lvl8pPr indent="0" lvl="7" marL="0" algn="r">
              <a:spcBef>
                <a:spcPts val="0"/>
              </a:spcBef>
              <a:spcAft>
                <a:spcPts val="0"/>
              </a:spcAft>
              <a:buNone/>
              <a:defRPr/>
            </a:lvl8pPr>
            <a:lvl9pPr indent="0" lvl="8" marL="0" algn="r">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97" name="Shape 97"/>
        <p:cNvGrpSpPr/>
        <p:nvPr/>
      </p:nvGrpSpPr>
      <p:grpSpPr>
        <a:xfrm>
          <a:off x="0" y="0"/>
          <a:ext cx="0" cy="0"/>
          <a:chOff x="0" y="0"/>
          <a:chExt cx="0" cy="0"/>
        </a:xfrm>
      </p:grpSpPr>
      <p:sp>
        <p:nvSpPr>
          <p:cNvPr id="98" name="Google Shape;98;p71"/>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9" name="Google Shape;99;p71"/>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0" name="Google Shape;100;p71"/>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1" name="Google Shape;101;p71"/>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2" name="Google Shape;102;p71"/>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 name="Google Shape;103;p7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7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 name="Google Shape;105;p7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spcAft>
                <a:spcPts val="0"/>
              </a:spcAft>
              <a:buNone/>
              <a:defRPr/>
            </a:lvl1pPr>
            <a:lvl2pPr indent="0" lvl="1" marL="0" algn="r">
              <a:spcBef>
                <a:spcPts val="0"/>
              </a:spcBef>
              <a:spcAft>
                <a:spcPts val="0"/>
              </a:spcAft>
              <a:buNone/>
              <a:defRPr/>
            </a:lvl2pPr>
            <a:lvl3pPr indent="0" lvl="2" marL="0" algn="r">
              <a:spcBef>
                <a:spcPts val="0"/>
              </a:spcBef>
              <a:spcAft>
                <a:spcPts val="0"/>
              </a:spcAft>
              <a:buNone/>
              <a:defRPr/>
            </a:lvl3pPr>
            <a:lvl4pPr indent="0" lvl="3" marL="0" algn="r">
              <a:spcBef>
                <a:spcPts val="0"/>
              </a:spcBef>
              <a:spcAft>
                <a:spcPts val="0"/>
              </a:spcAft>
              <a:buNone/>
              <a:defRPr/>
            </a:lvl4pPr>
            <a:lvl5pPr indent="0" lvl="4" marL="0" algn="r">
              <a:spcBef>
                <a:spcPts val="0"/>
              </a:spcBef>
              <a:spcAft>
                <a:spcPts val="0"/>
              </a:spcAft>
              <a:buNone/>
              <a:defRPr/>
            </a:lvl5pPr>
            <a:lvl6pPr indent="0" lvl="5" marL="0" algn="r">
              <a:spcBef>
                <a:spcPts val="0"/>
              </a:spcBef>
              <a:spcAft>
                <a:spcPts val="0"/>
              </a:spcAft>
              <a:buNone/>
              <a:defRPr/>
            </a:lvl6pPr>
            <a:lvl7pPr indent="0" lvl="6" marL="0" algn="r">
              <a:spcBef>
                <a:spcPts val="0"/>
              </a:spcBef>
              <a:spcAft>
                <a:spcPts val="0"/>
              </a:spcAft>
              <a:buNone/>
              <a:defRPr/>
            </a:lvl7pPr>
            <a:lvl8pPr indent="0" lvl="7" marL="0" algn="r">
              <a:spcBef>
                <a:spcPts val="0"/>
              </a:spcBef>
              <a:spcAft>
                <a:spcPts val="0"/>
              </a:spcAft>
              <a:buNone/>
              <a:defRPr/>
            </a:lvl8pPr>
            <a:lvl9pPr indent="0" lvl="8" marL="0" algn="r">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06" name="Shape 106"/>
        <p:cNvGrpSpPr/>
        <p:nvPr/>
      </p:nvGrpSpPr>
      <p:grpSpPr>
        <a:xfrm>
          <a:off x="0" y="0"/>
          <a:ext cx="0" cy="0"/>
          <a:chOff x="0" y="0"/>
          <a:chExt cx="0" cy="0"/>
        </a:xfrm>
      </p:grpSpPr>
      <p:sp>
        <p:nvSpPr>
          <p:cNvPr id="107" name="Google Shape;107;p7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8" name="Google Shape;108;p7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7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 name="Google Shape;110;p7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spcAft>
                <a:spcPts val="0"/>
              </a:spcAft>
              <a:buNone/>
              <a:defRPr/>
            </a:lvl1pPr>
            <a:lvl2pPr indent="0" lvl="1" marL="0" algn="r">
              <a:spcBef>
                <a:spcPts val="0"/>
              </a:spcBef>
              <a:spcAft>
                <a:spcPts val="0"/>
              </a:spcAft>
              <a:buNone/>
              <a:defRPr/>
            </a:lvl2pPr>
            <a:lvl3pPr indent="0" lvl="2" marL="0" algn="r">
              <a:spcBef>
                <a:spcPts val="0"/>
              </a:spcBef>
              <a:spcAft>
                <a:spcPts val="0"/>
              </a:spcAft>
              <a:buNone/>
              <a:defRPr/>
            </a:lvl3pPr>
            <a:lvl4pPr indent="0" lvl="3" marL="0" algn="r">
              <a:spcBef>
                <a:spcPts val="0"/>
              </a:spcBef>
              <a:spcAft>
                <a:spcPts val="0"/>
              </a:spcAft>
              <a:buNone/>
              <a:defRPr/>
            </a:lvl4pPr>
            <a:lvl5pPr indent="0" lvl="4" marL="0" algn="r">
              <a:spcBef>
                <a:spcPts val="0"/>
              </a:spcBef>
              <a:spcAft>
                <a:spcPts val="0"/>
              </a:spcAft>
              <a:buNone/>
              <a:defRPr/>
            </a:lvl5pPr>
            <a:lvl6pPr indent="0" lvl="5" marL="0" algn="r">
              <a:spcBef>
                <a:spcPts val="0"/>
              </a:spcBef>
              <a:spcAft>
                <a:spcPts val="0"/>
              </a:spcAft>
              <a:buNone/>
              <a:defRPr/>
            </a:lvl6pPr>
            <a:lvl7pPr indent="0" lvl="6" marL="0" algn="r">
              <a:spcBef>
                <a:spcPts val="0"/>
              </a:spcBef>
              <a:spcAft>
                <a:spcPts val="0"/>
              </a:spcAft>
              <a:buNone/>
              <a:defRPr/>
            </a:lvl7pPr>
            <a:lvl8pPr indent="0" lvl="7" marL="0" algn="r">
              <a:spcBef>
                <a:spcPts val="0"/>
              </a:spcBef>
              <a:spcAft>
                <a:spcPts val="0"/>
              </a:spcAft>
              <a:buNone/>
              <a:defRPr/>
            </a:lvl8pPr>
            <a:lvl9pPr indent="0" lvl="8" marL="0" algn="r">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1" name="Shape 111"/>
        <p:cNvGrpSpPr/>
        <p:nvPr/>
      </p:nvGrpSpPr>
      <p:grpSpPr>
        <a:xfrm>
          <a:off x="0" y="0"/>
          <a:ext cx="0" cy="0"/>
          <a:chOff x="0" y="0"/>
          <a:chExt cx="0" cy="0"/>
        </a:xfrm>
      </p:grpSpPr>
      <p:sp>
        <p:nvSpPr>
          <p:cNvPr id="112" name="Google Shape;112;p7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 name="Google Shape;113;p7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 name="Google Shape;114;p7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spcAft>
                <a:spcPts val="0"/>
              </a:spcAft>
              <a:buNone/>
              <a:defRPr/>
            </a:lvl1pPr>
            <a:lvl2pPr indent="0" lvl="1" marL="0" algn="r">
              <a:spcBef>
                <a:spcPts val="0"/>
              </a:spcBef>
              <a:spcAft>
                <a:spcPts val="0"/>
              </a:spcAft>
              <a:buNone/>
              <a:defRPr/>
            </a:lvl2pPr>
            <a:lvl3pPr indent="0" lvl="2" marL="0" algn="r">
              <a:spcBef>
                <a:spcPts val="0"/>
              </a:spcBef>
              <a:spcAft>
                <a:spcPts val="0"/>
              </a:spcAft>
              <a:buNone/>
              <a:defRPr/>
            </a:lvl3pPr>
            <a:lvl4pPr indent="0" lvl="3" marL="0" algn="r">
              <a:spcBef>
                <a:spcPts val="0"/>
              </a:spcBef>
              <a:spcAft>
                <a:spcPts val="0"/>
              </a:spcAft>
              <a:buNone/>
              <a:defRPr/>
            </a:lvl4pPr>
            <a:lvl5pPr indent="0" lvl="4" marL="0" algn="r">
              <a:spcBef>
                <a:spcPts val="0"/>
              </a:spcBef>
              <a:spcAft>
                <a:spcPts val="0"/>
              </a:spcAft>
              <a:buNone/>
              <a:defRPr/>
            </a:lvl5pPr>
            <a:lvl6pPr indent="0" lvl="5" marL="0" algn="r">
              <a:spcBef>
                <a:spcPts val="0"/>
              </a:spcBef>
              <a:spcAft>
                <a:spcPts val="0"/>
              </a:spcAft>
              <a:buNone/>
              <a:defRPr/>
            </a:lvl6pPr>
            <a:lvl7pPr indent="0" lvl="6" marL="0" algn="r">
              <a:spcBef>
                <a:spcPts val="0"/>
              </a:spcBef>
              <a:spcAft>
                <a:spcPts val="0"/>
              </a:spcAft>
              <a:buNone/>
              <a:defRPr/>
            </a:lvl7pPr>
            <a:lvl8pPr indent="0" lvl="7" marL="0" algn="r">
              <a:spcBef>
                <a:spcPts val="0"/>
              </a:spcBef>
              <a:spcAft>
                <a:spcPts val="0"/>
              </a:spcAft>
              <a:buNone/>
              <a:defRPr/>
            </a:lvl8pPr>
            <a:lvl9pPr indent="0" lvl="8" marL="0" algn="r">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15" name="Shape 115"/>
        <p:cNvGrpSpPr/>
        <p:nvPr/>
      </p:nvGrpSpPr>
      <p:grpSpPr>
        <a:xfrm>
          <a:off x="0" y="0"/>
          <a:ext cx="0" cy="0"/>
          <a:chOff x="0" y="0"/>
          <a:chExt cx="0" cy="0"/>
        </a:xfrm>
      </p:grpSpPr>
      <p:sp>
        <p:nvSpPr>
          <p:cNvPr id="116" name="Google Shape;116;p74"/>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7" name="Google Shape;117;p74"/>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18" name="Google Shape;118;p74"/>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9" name="Google Shape;119;p7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 name="Google Shape;120;p7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 name="Google Shape;121;p7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spcAft>
                <a:spcPts val="0"/>
              </a:spcAft>
              <a:buNone/>
              <a:defRPr/>
            </a:lvl1pPr>
            <a:lvl2pPr indent="0" lvl="1" marL="0" algn="r">
              <a:spcBef>
                <a:spcPts val="0"/>
              </a:spcBef>
              <a:spcAft>
                <a:spcPts val="0"/>
              </a:spcAft>
              <a:buNone/>
              <a:defRPr/>
            </a:lvl2pPr>
            <a:lvl3pPr indent="0" lvl="2" marL="0" algn="r">
              <a:spcBef>
                <a:spcPts val="0"/>
              </a:spcBef>
              <a:spcAft>
                <a:spcPts val="0"/>
              </a:spcAft>
              <a:buNone/>
              <a:defRPr/>
            </a:lvl3pPr>
            <a:lvl4pPr indent="0" lvl="3" marL="0" algn="r">
              <a:spcBef>
                <a:spcPts val="0"/>
              </a:spcBef>
              <a:spcAft>
                <a:spcPts val="0"/>
              </a:spcAft>
              <a:buNone/>
              <a:defRPr/>
            </a:lvl4pPr>
            <a:lvl5pPr indent="0" lvl="4" marL="0" algn="r">
              <a:spcBef>
                <a:spcPts val="0"/>
              </a:spcBef>
              <a:spcAft>
                <a:spcPts val="0"/>
              </a:spcAft>
              <a:buNone/>
              <a:defRPr/>
            </a:lvl5pPr>
            <a:lvl6pPr indent="0" lvl="5" marL="0" algn="r">
              <a:spcBef>
                <a:spcPts val="0"/>
              </a:spcBef>
              <a:spcAft>
                <a:spcPts val="0"/>
              </a:spcAft>
              <a:buNone/>
              <a:defRPr/>
            </a:lvl6pPr>
            <a:lvl7pPr indent="0" lvl="6" marL="0" algn="r">
              <a:spcBef>
                <a:spcPts val="0"/>
              </a:spcBef>
              <a:spcAft>
                <a:spcPts val="0"/>
              </a:spcAft>
              <a:buNone/>
              <a:defRPr/>
            </a:lvl7pPr>
            <a:lvl8pPr indent="0" lvl="7" marL="0" algn="r">
              <a:spcBef>
                <a:spcPts val="0"/>
              </a:spcBef>
              <a:spcAft>
                <a:spcPts val="0"/>
              </a:spcAft>
              <a:buNone/>
              <a:defRPr/>
            </a:lvl8pPr>
            <a:lvl9pPr indent="0" lvl="8" marL="0" algn="r">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9" name="Shape 19"/>
        <p:cNvGrpSpPr/>
        <p:nvPr/>
      </p:nvGrpSpPr>
      <p:grpSpPr>
        <a:xfrm>
          <a:off x="0" y="0"/>
          <a:ext cx="0" cy="0"/>
          <a:chOff x="0" y="0"/>
          <a:chExt cx="0" cy="0"/>
        </a:xfrm>
      </p:grpSpPr>
      <p:sp>
        <p:nvSpPr>
          <p:cNvPr id="20" name="Google Shape;20;p52"/>
          <p:cNvSpPr txBox="1"/>
          <p:nvPr>
            <p:ph type="title"/>
          </p:nvPr>
        </p:nvSpPr>
        <p:spPr>
          <a:xfrm>
            <a:off x="609600" y="219075"/>
            <a:ext cx="10260013" cy="6397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 name="Google Shape;21;p52"/>
          <p:cNvSpPr txBox="1"/>
          <p:nvPr>
            <p:ph idx="1" type="body"/>
          </p:nvPr>
        </p:nvSpPr>
        <p:spPr>
          <a:xfrm>
            <a:off x="609600" y="1243587"/>
            <a:ext cx="5384800" cy="4882579"/>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22" name="Google Shape;22;p52"/>
          <p:cNvSpPr txBox="1"/>
          <p:nvPr>
            <p:ph idx="2" type="body"/>
          </p:nvPr>
        </p:nvSpPr>
        <p:spPr>
          <a:xfrm>
            <a:off x="6197600" y="1243587"/>
            <a:ext cx="5384800" cy="4882579"/>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pic>
        <p:nvPicPr>
          <p:cNvPr id="23" name="Google Shape;23;p52"/>
          <p:cNvPicPr preferRelativeResize="0"/>
          <p:nvPr/>
        </p:nvPicPr>
        <p:blipFill rotWithShape="1">
          <a:blip r:embed="rId2">
            <a:alphaModFix/>
          </a:blip>
          <a:srcRect b="0" l="0" r="0" t="0"/>
          <a:stretch/>
        </p:blipFill>
        <p:spPr>
          <a:xfrm>
            <a:off x="11125200" y="82550"/>
            <a:ext cx="914400" cy="914400"/>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22" name="Shape 122"/>
        <p:cNvGrpSpPr/>
        <p:nvPr/>
      </p:nvGrpSpPr>
      <p:grpSpPr>
        <a:xfrm>
          <a:off x="0" y="0"/>
          <a:ext cx="0" cy="0"/>
          <a:chOff x="0" y="0"/>
          <a:chExt cx="0" cy="0"/>
        </a:xfrm>
      </p:grpSpPr>
      <p:sp>
        <p:nvSpPr>
          <p:cNvPr id="123" name="Google Shape;123;p75"/>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4" name="Google Shape;124;p75"/>
          <p:cNvSpPr/>
          <p:nvPr>
            <p:ph idx="2" type="pic"/>
          </p:nvPr>
        </p:nvSpPr>
        <p:spPr>
          <a:xfrm>
            <a:off x="5183188" y="987425"/>
            <a:ext cx="6172200" cy="4873625"/>
          </a:xfrm>
          <a:prstGeom prst="rect">
            <a:avLst/>
          </a:prstGeom>
          <a:noFill/>
          <a:ln>
            <a:noFill/>
          </a:ln>
        </p:spPr>
      </p:sp>
      <p:sp>
        <p:nvSpPr>
          <p:cNvPr id="125" name="Google Shape;125;p75"/>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6" name="Google Shape;126;p7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7" name="Google Shape;127;p7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 name="Google Shape;128;p7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spcAft>
                <a:spcPts val="0"/>
              </a:spcAft>
              <a:buNone/>
              <a:defRPr/>
            </a:lvl1pPr>
            <a:lvl2pPr indent="0" lvl="1" marL="0" algn="r">
              <a:spcBef>
                <a:spcPts val="0"/>
              </a:spcBef>
              <a:spcAft>
                <a:spcPts val="0"/>
              </a:spcAft>
              <a:buNone/>
              <a:defRPr/>
            </a:lvl2pPr>
            <a:lvl3pPr indent="0" lvl="2" marL="0" algn="r">
              <a:spcBef>
                <a:spcPts val="0"/>
              </a:spcBef>
              <a:spcAft>
                <a:spcPts val="0"/>
              </a:spcAft>
              <a:buNone/>
              <a:defRPr/>
            </a:lvl3pPr>
            <a:lvl4pPr indent="0" lvl="3" marL="0" algn="r">
              <a:spcBef>
                <a:spcPts val="0"/>
              </a:spcBef>
              <a:spcAft>
                <a:spcPts val="0"/>
              </a:spcAft>
              <a:buNone/>
              <a:defRPr/>
            </a:lvl4pPr>
            <a:lvl5pPr indent="0" lvl="4" marL="0" algn="r">
              <a:spcBef>
                <a:spcPts val="0"/>
              </a:spcBef>
              <a:spcAft>
                <a:spcPts val="0"/>
              </a:spcAft>
              <a:buNone/>
              <a:defRPr/>
            </a:lvl5pPr>
            <a:lvl6pPr indent="0" lvl="5" marL="0" algn="r">
              <a:spcBef>
                <a:spcPts val="0"/>
              </a:spcBef>
              <a:spcAft>
                <a:spcPts val="0"/>
              </a:spcAft>
              <a:buNone/>
              <a:defRPr/>
            </a:lvl6pPr>
            <a:lvl7pPr indent="0" lvl="6" marL="0" algn="r">
              <a:spcBef>
                <a:spcPts val="0"/>
              </a:spcBef>
              <a:spcAft>
                <a:spcPts val="0"/>
              </a:spcAft>
              <a:buNone/>
              <a:defRPr/>
            </a:lvl7pPr>
            <a:lvl8pPr indent="0" lvl="7" marL="0" algn="r">
              <a:spcBef>
                <a:spcPts val="0"/>
              </a:spcBef>
              <a:spcAft>
                <a:spcPts val="0"/>
              </a:spcAft>
              <a:buNone/>
              <a:defRPr/>
            </a:lvl8pPr>
            <a:lvl9pPr indent="0" lvl="8" marL="0" algn="r">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29" name="Shape 129"/>
        <p:cNvGrpSpPr/>
        <p:nvPr/>
      </p:nvGrpSpPr>
      <p:grpSpPr>
        <a:xfrm>
          <a:off x="0" y="0"/>
          <a:ext cx="0" cy="0"/>
          <a:chOff x="0" y="0"/>
          <a:chExt cx="0" cy="0"/>
        </a:xfrm>
      </p:grpSpPr>
      <p:sp>
        <p:nvSpPr>
          <p:cNvPr id="130" name="Google Shape;130;p7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1" name="Google Shape;131;p76"/>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2" name="Google Shape;132;p7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 name="Google Shape;133;p7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 name="Google Shape;134;p7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spcAft>
                <a:spcPts val="0"/>
              </a:spcAft>
              <a:buNone/>
              <a:defRPr/>
            </a:lvl1pPr>
            <a:lvl2pPr indent="0" lvl="1" marL="0" algn="r">
              <a:spcBef>
                <a:spcPts val="0"/>
              </a:spcBef>
              <a:spcAft>
                <a:spcPts val="0"/>
              </a:spcAft>
              <a:buNone/>
              <a:defRPr/>
            </a:lvl2pPr>
            <a:lvl3pPr indent="0" lvl="2" marL="0" algn="r">
              <a:spcBef>
                <a:spcPts val="0"/>
              </a:spcBef>
              <a:spcAft>
                <a:spcPts val="0"/>
              </a:spcAft>
              <a:buNone/>
              <a:defRPr/>
            </a:lvl3pPr>
            <a:lvl4pPr indent="0" lvl="3" marL="0" algn="r">
              <a:spcBef>
                <a:spcPts val="0"/>
              </a:spcBef>
              <a:spcAft>
                <a:spcPts val="0"/>
              </a:spcAft>
              <a:buNone/>
              <a:defRPr/>
            </a:lvl4pPr>
            <a:lvl5pPr indent="0" lvl="4" marL="0" algn="r">
              <a:spcBef>
                <a:spcPts val="0"/>
              </a:spcBef>
              <a:spcAft>
                <a:spcPts val="0"/>
              </a:spcAft>
              <a:buNone/>
              <a:defRPr/>
            </a:lvl5pPr>
            <a:lvl6pPr indent="0" lvl="5" marL="0" algn="r">
              <a:spcBef>
                <a:spcPts val="0"/>
              </a:spcBef>
              <a:spcAft>
                <a:spcPts val="0"/>
              </a:spcAft>
              <a:buNone/>
              <a:defRPr/>
            </a:lvl6pPr>
            <a:lvl7pPr indent="0" lvl="6" marL="0" algn="r">
              <a:spcBef>
                <a:spcPts val="0"/>
              </a:spcBef>
              <a:spcAft>
                <a:spcPts val="0"/>
              </a:spcAft>
              <a:buNone/>
              <a:defRPr/>
            </a:lvl7pPr>
            <a:lvl8pPr indent="0" lvl="7" marL="0" algn="r">
              <a:spcBef>
                <a:spcPts val="0"/>
              </a:spcBef>
              <a:spcAft>
                <a:spcPts val="0"/>
              </a:spcAft>
              <a:buNone/>
              <a:defRPr/>
            </a:lvl8pPr>
            <a:lvl9pPr indent="0" lvl="8" marL="0" algn="r">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35" name="Shape 135"/>
        <p:cNvGrpSpPr/>
        <p:nvPr/>
      </p:nvGrpSpPr>
      <p:grpSpPr>
        <a:xfrm>
          <a:off x="0" y="0"/>
          <a:ext cx="0" cy="0"/>
          <a:chOff x="0" y="0"/>
          <a:chExt cx="0" cy="0"/>
        </a:xfrm>
      </p:grpSpPr>
      <p:sp>
        <p:nvSpPr>
          <p:cNvPr id="136" name="Google Shape;136;p77"/>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7" name="Google Shape;137;p77"/>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8" name="Google Shape;138;p7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 name="Google Shape;139;p7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 name="Google Shape;140;p7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spcAft>
                <a:spcPts val="0"/>
              </a:spcAft>
              <a:buNone/>
              <a:defRPr/>
            </a:lvl1pPr>
            <a:lvl2pPr indent="0" lvl="1" marL="0" algn="r">
              <a:spcBef>
                <a:spcPts val="0"/>
              </a:spcBef>
              <a:spcAft>
                <a:spcPts val="0"/>
              </a:spcAft>
              <a:buNone/>
              <a:defRPr/>
            </a:lvl2pPr>
            <a:lvl3pPr indent="0" lvl="2" marL="0" algn="r">
              <a:spcBef>
                <a:spcPts val="0"/>
              </a:spcBef>
              <a:spcAft>
                <a:spcPts val="0"/>
              </a:spcAft>
              <a:buNone/>
              <a:defRPr/>
            </a:lvl3pPr>
            <a:lvl4pPr indent="0" lvl="3" marL="0" algn="r">
              <a:spcBef>
                <a:spcPts val="0"/>
              </a:spcBef>
              <a:spcAft>
                <a:spcPts val="0"/>
              </a:spcAft>
              <a:buNone/>
              <a:defRPr/>
            </a:lvl4pPr>
            <a:lvl5pPr indent="0" lvl="4" marL="0" algn="r">
              <a:spcBef>
                <a:spcPts val="0"/>
              </a:spcBef>
              <a:spcAft>
                <a:spcPts val="0"/>
              </a:spcAft>
              <a:buNone/>
              <a:defRPr/>
            </a:lvl5pPr>
            <a:lvl6pPr indent="0" lvl="5" marL="0" algn="r">
              <a:spcBef>
                <a:spcPts val="0"/>
              </a:spcBef>
              <a:spcAft>
                <a:spcPts val="0"/>
              </a:spcAft>
              <a:buNone/>
              <a:defRPr/>
            </a:lvl6pPr>
            <a:lvl7pPr indent="0" lvl="6" marL="0" algn="r">
              <a:spcBef>
                <a:spcPts val="0"/>
              </a:spcBef>
              <a:spcAft>
                <a:spcPts val="0"/>
              </a:spcAft>
              <a:buNone/>
              <a:defRPr/>
            </a:lvl7pPr>
            <a:lvl8pPr indent="0" lvl="7" marL="0" algn="r">
              <a:spcBef>
                <a:spcPts val="0"/>
              </a:spcBef>
              <a:spcAft>
                <a:spcPts val="0"/>
              </a:spcAft>
              <a:buNone/>
              <a:defRPr/>
            </a:lvl8pPr>
            <a:lvl9pPr indent="0" lvl="8" marL="0" algn="r">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7" name="Shape 147"/>
        <p:cNvGrpSpPr/>
        <p:nvPr/>
      </p:nvGrpSpPr>
      <p:grpSpPr>
        <a:xfrm>
          <a:off x="0" y="0"/>
          <a:ext cx="0" cy="0"/>
          <a:chOff x="0" y="0"/>
          <a:chExt cx="0" cy="0"/>
        </a:xfrm>
      </p:grpSpPr>
      <p:sp>
        <p:nvSpPr>
          <p:cNvPr id="148" name="Google Shape;148;p58"/>
          <p:cNvSpPr txBox="1"/>
          <p:nvPr>
            <p:ph type="title"/>
          </p:nvPr>
        </p:nvSpPr>
        <p:spPr>
          <a:xfrm>
            <a:off x="838200" y="16300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9" name="Google Shape;149;p5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 name="Google Shape;150;p5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 name="Google Shape;151;p5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spcAft>
                <a:spcPts val="0"/>
              </a:spcAft>
              <a:buNone/>
              <a:defRPr/>
            </a:lvl1pPr>
            <a:lvl2pPr indent="0" lvl="1" marL="0" algn="r">
              <a:spcBef>
                <a:spcPts val="0"/>
              </a:spcBef>
              <a:spcAft>
                <a:spcPts val="0"/>
              </a:spcAft>
              <a:buNone/>
              <a:defRPr/>
            </a:lvl2pPr>
            <a:lvl3pPr indent="0" lvl="2" marL="0" algn="r">
              <a:spcBef>
                <a:spcPts val="0"/>
              </a:spcBef>
              <a:spcAft>
                <a:spcPts val="0"/>
              </a:spcAft>
              <a:buNone/>
              <a:defRPr/>
            </a:lvl3pPr>
            <a:lvl4pPr indent="0" lvl="3" marL="0" algn="r">
              <a:spcBef>
                <a:spcPts val="0"/>
              </a:spcBef>
              <a:spcAft>
                <a:spcPts val="0"/>
              </a:spcAft>
              <a:buNone/>
              <a:defRPr/>
            </a:lvl4pPr>
            <a:lvl5pPr indent="0" lvl="4" marL="0" algn="r">
              <a:spcBef>
                <a:spcPts val="0"/>
              </a:spcBef>
              <a:spcAft>
                <a:spcPts val="0"/>
              </a:spcAft>
              <a:buNone/>
              <a:defRPr/>
            </a:lvl5pPr>
            <a:lvl6pPr indent="0" lvl="5" marL="0" algn="r">
              <a:spcBef>
                <a:spcPts val="0"/>
              </a:spcBef>
              <a:spcAft>
                <a:spcPts val="0"/>
              </a:spcAft>
              <a:buNone/>
              <a:defRPr/>
            </a:lvl6pPr>
            <a:lvl7pPr indent="0" lvl="6" marL="0" algn="r">
              <a:spcBef>
                <a:spcPts val="0"/>
              </a:spcBef>
              <a:spcAft>
                <a:spcPts val="0"/>
              </a:spcAft>
              <a:buNone/>
              <a:defRPr/>
            </a:lvl7pPr>
            <a:lvl8pPr indent="0" lvl="7" marL="0" algn="r">
              <a:spcBef>
                <a:spcPts val="0"/>
              </a:spcBef>
              <a:spcAft>
                <a:spcPts val="0"/>
              </a:spcAft>
              <a:buNone/>
              <a:defRPr/>
            </a:lvl8pPr>
            <a:lvl9pPr indent="0" lvl="8" marL="0" algn="r">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52" name="Shape 152"/>
        <p:cNvGrpSpPr/>
        <p:nvPr/>
      </p:nvGrpSpPr>
      <p:grpSpPr>
        <a:xfrm>
          <a:off x="0" y="0"/>
          <a:ext cx="0" cy="0"/>
          <a:chOff x="0" y="0"/>
          <a:chExt cx="0" cy="0"/>
        </a:xfrm>
      </p:grpSpPr>
      <p:sp>
        <p:nvSpPr>
          <p:cNvPr id="153" name="Google Shape;153;p59"/>
          <p:cNvSpPr txBox="1"/>
          <p:nvPr>
            <p:ph type="title"/>
          </p:nvPr>
        </p:nvSpPr>
        <p:spPr>
          <a:xfrm>
            <a:off x="838200" y="16300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4" name="Google Shape;154;p59"/>
          <p:cNvSpPr txBox="1"/>
          <p:nvPr>
            <p:ph idx="1" type="body"/>
          </p:nvPr>
        </p:nvSpPr>
        <p:spPr>
          <a:xfrm>
            <a:off x="838200" y="1700784"/>
            <a:ext cx="10515600" cy="4476179"/>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 name="Google Shape;155;p5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 name="Google Shape;156;p5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 name="Google Shape;157;p5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spcAft>
                <a:spcPts val="0"/>
              </a:spcAft>
              <a:buNone/>
              <a:defRPr/>
            </a:lvl1pPr>
            <a:lvl2pPr indent="0" lvl="1" marL="0" algn="r">
              <a:spcBef>
                <a:spcPts val="0"/>
              </a:spcBef>
              <a:spcAft>
                <a:spcPts val="0"/>
              </a:spcAft>
              <a:buNone/>
              <a:defRPr/>
            </a:lvl2pPr>
            <a:lvl3pPr indent="0" lvl="2" marL="0" algn="r">
              <a:spcBef>
                <a:spcPts val="0"/>
              </a:spcBef>
              <a:spcAft>
                <a:spcPts val="0"/>
              </a:spcAft>
              <a:buNone/>
              <a:defRPr/>
            </a:lvl3pPr>
            <a:lvl4pPr indent="0" lvl="3" marL="0" algn="r">
              <a:spcBef>
                <a:spcPts val="0"/>
              </a:spcBef>
              <a:spcAft>
                <a:spcPts val="0"/>
              </a:spcAft>
              <a:buNone/>
              <a:defRPr/>
            </a:lvl4pPr>
            <a:lvl5pPr indent="0" lvl="4" marL="0" algn="r">
              <a:spcBef>
                <a:spcPts val="0"/>
              </a:spcBef>
              <a:spcAft>
                <a:spcPts val="0"/>
              </a:spcAft>
              <a:buNone/>
              <a:defRPr/>
            </a:lvl5pPr>
            <a:lvl6pPr indent="0" lvl="5" marL="0" algn="r">
              <a:spcBef>
                <a:spcPts val="0"/>
              </a:spcBef>
              <a:spcAft>
                <a:spcPts val="0"/>
              </a:spcAft>
              <a:buNone/>
              <a:defRPr/>
            </a:lvl6pPr>
            <a:lvl7pPr indent="0" lvl="6" marL="0" algn="r">
              <a:spcBef>
                <a:spcPts val="0"/>
              </a:spcBef>
              <a:spcAft>
                <a:spcPts val="0"/>
              </a:spcAft>
              <a:buNone/>
              <a:defRPr/>
            </a:lvl7pPr>
            <a:lvl8pPr indent="0" lvl="7" marL="0" algn="r">
              <a:spcBef>
                <a:spcPts val="0"/>
              </a:spcBef>
              <a:spcAft>
                <a:spcPts val="0"/>
              </a:spcAft>
              <a:buNone/>
              <a:defRPr/>
            </a:lvl8pPr>
            <a:lvl9pPr indent="0" lvl="8" marL="0" algn="r">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8" name="Shape 158"/>
        <p:cNvGrpSpPr/>
        <p:nvPr/>
      </p:nvGrpSpPr>
      <p:grpSpPr>
        <a:xfrm>
          <a:off x="0" y="0"/>
          <a:ext cx="0" cy="0"/>
          <a:chOff x="0" y="0"/>
          <a:chExt cx="0" cy="0"/>
        </a:xfrm>
      </p:grpSpPr>
      <p:sp>
        <p:nvSpPr>
          <p:cNvPr id="159" name="Google Shape;159;p78"/>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0" name="Google Shape;160;p78"/>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61" name="Google Shape;161;p7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 name="Google Shape;162;p7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 name="Google Shape;163;p7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spcAft>
                <a:spcPts val="0"/>
              </a:spcAft>
              <a:buNone/>
              <a:defRPr/>
            </a:lvl1pPr>
            <a:lvl2pPr indent="0" lvl="1" marL="0" algn="r">
              <a:spcBef>
                <a:spcPts val="0"/>
              </a:spcBef>
              <a:spcAft>
                <a:spcPts val="0"/>
              </a:spcAft>
              <a:buNone/>
              <a:defRPr/>
            </a:lvl2pPr>
            <a:lvl3pPr indent="0" lvl="2" marL="0" algn="r">
              <a:spcBef>
                <a:spcPts val="0"/>
              </a:spcBef>
              <a:spcAft>
                <a:spcPts val="0"/>
              </a:spcAft>
              <a:buNone/>
              <a:defRPr/>
            </a:lvl3pPr>
            <a:lvl4pPr indent="0" lvl="3" marL="0" algn="r">
              <a:spcBef>
                <a:spcPts val="0"/>
              </a:spcBef>
              <a:spcAft>
                <a:spcPts val="0"/>
              </a:spcAft>
              <a:buNone/>
              <a:defRPr/>
            </a:lvl4pPr>
            <a:lvl5pPr indent="0" lvl="4" marL="0" algn="r">
              <a:spcBef>
                <a:spcPts val="0"/>
              </a:spcBef>
              <a:spcAft>
                <a:spcPts val="0"/>
              </a:spcAft>
              <a:buNone/>
              <a:defRPr/>
            </a:lvl5pPr>
            <a:lvl6pPr indent="0" lvl="5" marL="0" algn="r">
              <a:spcBef>
                <a:spcPts val="0"/>
              </a:spcBef>
              <a:spcAft>
                <a:spcPts val="0"/>
              </a:spcAft>
              <a:buNone/>
              <a:defRPr/>
            </a:lvl6pPr>
            <a:lvl7pPr indent="0" lvl="6" marL="0" algn="r">
              <a:spcBef>
                <a:spcPts val="0"/>
              </a:spcBef>
              <a:spcAft>
                <a:spcPts val="0"/>
              </a:spcAft>
              <a:buNone/>
              <a:defRPr/>
            </a:lvl7pPr>
            <a:lvl8pPr indent="0" lvl="7" marL="0" algn="r">
              <a:spcBef>
                <a:spcPts val="0"/>
              </a:spcBef>
              <a:spcAft>
                <a:spcPts val="0"/>
              </a:spcAft>
              <a:buNone/>
              <a:defRPr/>
            </a:lvl8pPr>
            <a:lvl9pPr indent="0" lvl="8" marL="0" algn="r">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64" name="Shape 164"/>
        <p:cNvGrpSpPr/>
        <p:nvPr/>
      </p:nvGrpSpPr>
      <p:grpSpPr>
        <a:xfrm>
          <a:off x="0" y="0"/>
          <a:ext cx="0" cy="0"/>
          <a:chOff x="0" y="0"/>
          <a:chExt cx="0" cy="0"/>
        </a:xfrm>
      </p:grpSpPr>
      <p:sp>
        <p:nvSpPr>
          <p:cNvPr id="165" name="Google Shape;165;p79"/>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6" name="Google Shape;166;p79"/>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167" name="Google Shape;167;p7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 name="Google Shape;168;p7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 name="Google Shape;169;p7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spcAft>
                <a:spcPts val="0"/>
              </a:spcAft>
              <a:buNone/>
              <a:defRPr/>
            </a:lvl1pPr>
            <a:lvl2pPr indent="0" lvl="1" marL="0" algn="r">
              <a:spcBef>
                <a:spcPts val="0"/>
              </a:spcBef>
              <a:spcAft>
                <a:spcPts val="0"/>
              </a:spcAft>
              <a:buNone/>
              <a:defRPr/>
            </a:lvl2pPr>
            <a:lvl3pPr indent="0" lvl="2" marL="0" algn="r">
              <a:spcBef>
                <a:spcPts val="0"/>
              </a:spcBef>
              <a:spcAft>
                <a:spcPts val="0"/>
              </a:spcAft>
              <a:buNone/>
              <a:defRPr/>
            </a:lvl3pPr>
            <a:lvl4pPr indent="0" lvl="3" marL="0" algn="r">
              <a:spcBef>
                <a:spcPts val="0"/>
              </a:spcBef>
              <a:spcAft>
                <a:spcPts val="0"/>
              </a:spcAft>
              <a:buNone/>
              <a:defRPr/>
            </a:lvl4pPr>
            <a:lvl5pPr indent="0" lvl="4" marL="0" algn="r">
              <a:spcBef>
                <a:spcPts val="0"/>
              </a:spcBef>
              <a:spcAft>
                <a:spcPts val="0"/>
              </a:spcAft>
              <a:buNone/>
              <a:defRPr/>
            </a:lvl5pPr>
            <a:lvl6pPr indent="0" lvl="5" marL="0" algn="r">
              <a:spcBef>
                <a:spcPts val="0"/>
              </a:spcBef>
              <a:spcAft>
                <a:spcPts val="0"/>
              </a:spcAft>
              <a:buNone/>
              <a:defRPr/>
            </a:lvl6pPr>
            <a:lvl7pPr indent="0" lvl="6" marL="0" algn="r">
              <a:spcBef>
                <a:spcPts val="0"/>
              </a:spcBef>
              <a:spcAft>
                <a:spcPts val="0"/>
              </a:spcAft>
              <a:buNone/>
              <a:defRPr/>
            </a:lvl7pPr>
            <a:lvl8pPr indent="0" lvl="7" marL="0" algn="r">
              <a:spcBef>
                <a:spcPts val="0"/>
              </a:spcBef>
              <a:spcAft>
                <a:spcPts val="0"/>
              </a:spcAft>
              <a:buNone/>
              <a:defRPr/>
            </a:lvl8pPr>
            <a:lvl9pPr indent="0" lvl="8" marL="0" algn="r">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70" name="Shape 170"/>
        <p:cNvGrpSpPr/>
        <p:nvPr/>
      </p:nvGrpSpPr>
      <p:grpSpPr>
        <a:xfrm>
          <a:off x="0" y="0"/>
          <a:ext cx="0" cy="0"/>
          <a:chOff x="0" y="0"/>
          <a:chExt cx="0" cy="0"/>
        </a:xfrm>
      </p:grpSpPr>
      <p:sp>
        <p:nvSpPr>
          <p:cNvPr id="171" name="Google Shape;171;p80"/>
          <p:cNvSpPr txBox="1"/>
          <p:nvPr>
            <p:ph type="title"/>
          </p:nvPr>
        </p:nvSpPr>
        <p:spPr>
          <a:xfrm>
            <a:off x="838200" y="16300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2" name="Google Shape;172;p80"/>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3" name="Google Shape;173;p80"/>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4" name="Google Shape;174;p8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5" name="Google Shape;175;p8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6" name="Google Shape;176;p8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spcAft>
                <a:spcPts val="0"/>
              </a:spcAft>
              <a:buNone/>
              <a:defRPr/>
            </a:lvl1pPr>
            <a:lvl2pPr indent="0" lvl="1" marL="0" algn="r">
              <a:spcBef>
                <a:spcPts val="0"/>
              </a:spcBef>
              <a:spcAft>
                <a:spcPts val="0"/>
              </a:spcAft>
              <a:buNone/>
              <a:defRPr/>
            </a:lvl2pPr>
            <a:lvl3pPr indent="0" lvl="2" marL="0" algn="r">
              <a:spcBef>
                <a:spcPts val="0"/>
              </a:spcBef>
              <a:spcAft>
                <a:spcPts val="0"/>
              </a:spcAft>
              <a:buNone/>
              <a:defRPr/>
            </a:lvl3pPr>
            <a:lvl4pPr indent="0" lvl="3" marL="0" algn="r">
              <a:spcBef>
                <a:spcPts val="0"/>
              </a:spcBef>
              <a:spcAft>
                <a:spcPts val="0"/>
              </a:spcAft>
              <a:buNone/>
              <a:defRPr/>
            </a:lvl4pPr>
            <a:lvl5pPr indent="0" lvl="4" marL="0" algn="r">
              <a:spcBef>
                <a:spcPts val="0"/>
              </a:spcBef>
              <a:spcAft>
                <a:spcPts val="0"/>
              </a:spcAft>
              <a:buNone/>
              <a:defRPr/>
            </a:lvl5pPr>
            <a:lvl6pPr indent="0" lvl="5" marL="0" algn="r">
              <a:spcBef>
                <a:spcPts val="0"/>
              </a:spcBef>
              <a:spcAft>
                <a:spcPts val="0"/>
              </a:spcAft>
              <a:buNone/>
              <a:defRPr/>
            </a:lvl6pPr>
            <a:lvl7pPr indent="0" lvl="6" marL="0" algn="r">
              <a:spcBef>
                <a:spcPts val="0"/>
              </a:spcBef>
              <a:spcAft>
                <a:spcPts val="0"/>
              </a:spcAft>
              <a:buNone/>
              <a:defRPr/>
            </a:lvl7pPr>
            <a:lvl8pPr indent="0" lvl="7" marL="0" algn="r">
              <a:spcBef>
                <a:spcPts val="0"/>
              </a:spcBef>
              <a:spcAft>
                <a:spcPts val="0"/>
              </a:spcAft>
              <a:buNone/>
              <a:defRPr/>
            </a:lvl8pPr>
            <a:lvl9pPr indent="0" lvl="8" marL="0" algn="r">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77" name="Shape 177"/>
        <p:cNvGrpSpPr/>
        <p:nvPr/>
      </p:nvGrpSpPr>
      <p:grpSpPr>
        <a:xfrm>
          <a:off x="0" y="0"/>
          <a:ext cx="0" cy="0"/>
          <a:chOff x="0" y="0"/>
          <a:chExt cx="0" cy="0"/>
        </a:xfrm>
      </p:grpSpPr>
      <p:sp>
        <p:nvSpPr>
          <p:cNvPr id="178" name="Google Shape;178;p81"/>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9" name="Google Shape;179;p81"/>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0" name="Google Shape;180;p81"/>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1" name="Google Shape;181;p81"/>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2" name="Google Shape;182;p81"/>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 name="Google Shape;183;p8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 name="Google Shape;184;p8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 name="Google Shape;185;p8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spcAft>
                <a:spcPts val="0"/>
              </a:spcAft>
              <a:buNone/>
              <a:defRPr/>
            </a:lvl1pPr>
            <a:lvl2pPr indent="0" lvl="1" marL="0" algn="r">
              <a:spcBef>
                <a:spcPts val="0"/>
              </a:spcBef>
              <a:spcAft>
                <a:spcPts val="0"/>
              </a:spcAft>
              <a:buNone/>
              <a:defRPr/>
            </a:lvl2pPr>
            <a:lvl3pPr indent="0" lvl="2" marL="0" algn="r">
              <a:spcBef>
                <a:spcPts val="0"/>
              </a:spcBef>
              <a:spcAft>
                <a:spcPts val="0"/>
              </a:spcAft>
              <a:buNone/>
              <a:defRPr/>
            </a:lvl3pPr>
            <a:lvl4pPr indent="0" lvl="3" marL="0" algn="r">
              <a:spcBef>
                <a:spcPts val="0"/>
              </a:spcBef>
              <a:spcAft>
                <a:spcPts val="0"/>
              </a:spcAft>
              <a:buNone/>
              <a:defRPr/>
            </a:lvl4pPr>
            <a:lvl5pPr indent="0" lvl="4" marL="0" algn="r">
              <a:spcBef>
                <a:spcPts val="0"/>
              </a:spcBef>
              <a:spcAft>
                <a:spcPts val="0"/>
              </a:spcAft>
              <a:buNone/>
              <a:defRPr/>
            </a:lvl5pPr>
            <a:lvl6pPr indent="0" lvl="5" marL="0" algn="r">
              <a:spcBef>
                <a:spcPts val="0"/>
              </a:spcBef>
              <a:spcAft>
                <a:spcPts val="0"/>
              </a:spcAft>
              <a:buNone/>
              <a:defRPr/>
            </a:lvl6pPr>
            <a:lvl7pPr indent="0" lvl="6" marL="0" algn="r">
              <a:spcBef>
                <a:spcPts val="0"/>
              </a:spcBef>
              <a:spcAft>
                <a:spcPts val="0"/>
              </a:spcAft>
              <a:buNone/>
              <a:defRPr/>
            </a:lvl7pPr>
            <a:lvl8pPr indent="0" lvl="7" marL="0" algn="r">
              <a:spcBef>
                <a:spcPts val="0"/>
              </a:spcBef>
              <a:spcAft>
                <a:spcPts val="0"/>
              </a:spcAft>
              <a:buNone/>
              <a:defRPr/>
            </a:lvl8pPr>
            <a:lvl9pPr indent="0" lvl="8" marL="0" algn="r">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86" name="Shape 186"/>
        <p:cNvGrpSpPr/>
        <p:nvPr/>
      </p:nvGrpSpPr>
      <p:grpSpPr>
        <a:xfrm>
          <a:off x="0" y="0"/>
          <a:ext cx="0" cy="0"/>
          <a:chOff x="0" y="0"/>
          <a:chExt cx="0" cy="0"/>
        </a:xfrm>
      </p:grpSpPr>
      <p:sp>
        <p:nvSpPr>
          <p:cNvPr id="187" name="Google Shape;187;p8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 name="Google Shape;188;p8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9" name="Google Shape;189;p8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spcAft>
                <a:spcPts val="0"/>
              </a:spcAft>
              <a:buNone/>
              <a:defRPr/>
            </a:lvl1pPr>
            <a:lvl2pPr indent="0" lvl="1" marL="0" algn="r">
              <a:spcBef>
                <a:spcPts val="0"/>
              </a:spcBef>
              <a:spcAft>
                <a:spcPts val="0"/>
              </a:spcAft>
              <a:buNone/>
              <a:defRPr/>
            </a:lvl2pPr>
            <a:lvl3pPr indent="0" lvl="2" marL="0" algn="r">
              <a:spcBef>
                <a:spcPts val="0"/>
              </a:spcBef>
              <a:spcAft>
                <a:spcPts val="0"/>
              </a:spcAft>
              <a:buNone/>
              <a:defRPr/>
            </a:lvl3pPr>
            <a:lvl4pPr indent="0" lvl="3" marL="0" algn="r">
              <a:spcBef>
                <a:spcPts val="0"/>
              </a:spcBef>
              <a:spcAft>
                <a:spcPts val="0"/>
              </a:spcAft>
              <a:buNone/>
              <a:defRPr/>
            </a:lvl4pPr>
            <a:lvl5pPr indent="0" lvl="4" marL="0" algn="r">
              <a:spcBef>
                <a:spcPts val="0"/>
              </a:spcBef>
              <a:spcAft>
                <a:spcPts val="0"/>
              </a:spcAft>
              <a:buNone/>
              <a:defRPr/>
            </a:lvl5pPr>
            <a:lvl6pPr indent="0" lvl="5" marL="0" algn="r">
              <a:spcBef>
                <a:spcPts val="0"/>
              </a:spcBef>
              <a:spcAft>
                <a:spcPts val="0"/>
              </a:spcAft>
              <a:buNone/>
              <a:defRPr/>
            </a:lvl6pPr>
            <a:lvl7pPr indent="0" lvl="6" marL="0" algn="r">
              <a:spcBef>
                <a:spcPts val="0"/>
              </a:spcBef>
              <a:spcAft>
                <a:spcPts val="0"/>
              </a:spcAft>
              <a:buNone/>
              <a:defRPr/>
            </a:lvl7pPr>
            <a:lvl8pPr indent="0" lvl="7" marL="0" algn="r">
              <a:spcBef>
                <a:spcPts val="0"/>
              </a:spcBef>
              <a:spcAft>
                <a:spcPts val="0"/>
              </a:spcAft>
              <a:buNone/>
              <a:defRPr/>
            </a:lvl8pPr>
            <a:lvl9pPr indent="0" lvl="8" marL="0" algn="r">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 name="Shape 24"/>
        <p:cNvGrpSpPr/>
        <p:nvPr/>
      </p:nvGrpSpPr>
      <p:grpSpPr>
        <a:xfrm>
          <a:off x="0" y="0"/>
          <a:ext cx="0" cy="0"/>
          <a:chOff x="0" y="0"/>
          <a:chExt cx="0" cy="0"/>
        </a:xfrm>
      </p:grpSpPr>
      <p:pic>
        <p:nvPicPr>
          <p:cNvPr id="25" name="Google Shape;25;p53"/>
          <p:cNvPicPr preferRelativeResize="0"/>
          <p:nvPr/>
        </p:nvPicPr>
        <p:blipFill rotWithShape="1">
          <a:blip r:embed="rId2">
            <a:alphaModFix/>
          </a:blip>
          <a:srcRect b="0" l="0" r="0" t="0"/>
          <a:stretch/>
        </p:blipFill>
        <p:spPr>
          <a:xfrm>
            <a:off x="11125200" y="82550"/>
            <a:ext cx="914400" cy="914400"/>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90" name="Shape 190"/>
        <p:cNvGrpSpPr/>
        <p:nvPr/>
      </p:nvGrpSpPr>
      <p:grpSpPr>
        <a:xfrm>
          <a:off x="0" y="0"/>
          <a:ext cx="0" cy="0"/>
          <a:chOff x="0" y="0"/>
          <a:chExt cx="0" cy="0"/>
        </a:xfrm>
      </p:grpSpPr>
      <p:sp>
        <p:nvSpPr>
          <p:cNvPr id="191" name="Google Shape;191;p83"/>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2" name="Google Shape;192;p83"/>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93" name="Google Shape;193;p83"/>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94" name="Google Shape;194;p8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 name="Google Shape;195;p8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 name="Google Shape;196;p8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spcAft>
                <a:spcPts val="0"/>
              </a:spcAft>
              <a:buNone/>
              <a:defRPr/>
            </a:lvl1pPr>
            <a:lvl2pPr indent="0" lvl="1" marL="0" algn="r">
              <a:spcBef>
                <a:spcPts val="0"/>
              </a:spcBef>
              <a:spcAft>
                <a:spcPts val="0"/>
              </a:spcAft>
              <a:buNone/>
              <a:defRPr/>
            </a:lvl2pPr>
            <a:lvl3pPr indent="0" lvl="2" marL="0" algn="r">
              <a:spcBef>
                <a:spcPts val="0"/>
              </a:spcBef>
              <a:spcAft>
                <a:spcPts val="0"/>
              </a:spcAft>
              <a:buNone/>
              <a:defRPr/>
            </a:lvl3pPr>
            <a:lvl4pPr indent="0" lvl="3" marL="0" algn="r">
              <a:spcBef>
                <a:spcPts val="0"/>
              </a:spcBef>
              <a:spcAft>
                <a:spcPts val="0"/>
              </a:spcAft>
              <a:buNone/>
              <a:defRPr/>
            </a:lvl4pPr>
            <a:lvl5pPr indent="0" lvl="4" marL="0" algn="r">
              <a:spcBef>
                <a:spcPts val="0"/>
              </a:spcBef>
              <a:spcAft>
                <a:spcPts val="0"/>
              </a:spcAft>
              <a:buNone/>
              <a:defRPr/>
            </a:lvl5pPr>
            <a:lvl6pPr indent="0" lvl="5" marL="0" algn="r">
              <a:spcBef>
                <a:spcPts val="0"/>
              </a:spcBef>
              <a:spcAft>
                <a:spcPts val="0"/>
              </a:spcAft>
              <a:buNone/>
              <a:defRPr/>
            </a:lvl6pPr>
            <a:lvl7pPr indent="0" lvl="6" marL="0" algn="r">
              <a:spcBef>
                <a:spcPts val="0"/>
              </a:spcBef>
              <a:spcAft>
                <a:spcPts val="0"/>
              </a:spcAft>
              <a:buNone/>
              <a:defRPr/>
            </a:lvl7pPr>
            <a:lvl8pPr indent="0" lvl="7" marL="0" algn="r">
              <a:spcBef>
                <a:spcPts val="0"/>
              </a:spcBef>
              <a:spcAft>
                <a:spcPts val="0"/>
              </a:spcAft>
              <a:buNone/>
              <a:defRPr/>
            </a:lvl8pPr>
            <a:lvl9pPr indent="0" lvl="8" marL="0" algn="r">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97" name="Shape 197"/>
        <p:cNvGrpSpPr/>
        <p:nvPr/>
      </p:nvGrpSpPr>
      <p:grpSpPr>
        <a:xfrm>
          <a:off x="0" y="0"/>
          <a:ext cx="0" cy="0"/>
          <a:chOff x="0" y="0"/>
          <a:chExt cx="0" cy="0"/>
        </a:xfrm>
      </p:grpSpPr>
      <p:sp>
        <p:nvSpPr>
          <p:cNvPr id="198" name="Google Shape;198;p84"/>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9" name="Google Shape;199;p84"/>
          <p:cNvSpPr/>
          <p:nvPr>
            <p:ph idx="2" type="pic"/>
          </p:nvPr>
        </p:nvSpPr>
        <p:spPr>
          <a:xfrm>
            <a:off x="5183188" y="987425"/>
            <a:ext cx="6172200" cy="4873625"/>
          </a:xfrm>
          <a:prstGeom prst="rect">
            <a:avLst/>
          </a:prstGeom>
          <a:noFill/>
          <a:ln>
            <a:noFill/>
          </a:ln>
        </p:spPr>
      </p:sp>
      <p:sp>
        <p:nvSpPr>
          <p:cNvPr id="200" name="Google Shape;200;p84"/>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1" name="Google Shape;201;p8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 name="Google Shape;202;p8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 name="Google Shape;203;p8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spcAft>
                <a:spcPts val="0"/>
              </a:spcAft>
              <a:buNone/>
              <a:defRPr/>
            </a:lvl1pPr>
            <a:lvl2pPr indent="0" lvl="1" marL="0" algn="r">
              <a:spcBef>
                <a:spcPts val="0"/>
              </a:spcBef>
              <a:spcAft>
                <a:spcPts val="0"/>
              </a:spcAft>
              <a:buNone/>
              <a:defRPr/>
            </a:lvl2pPr>
            <a:lvl3pPr indent="0" lvl="2" marL="0" algn="r">
              <a:spcBef>
                <a:spcPts val="0"/>
              </a:spcBef>
              <a:spcAft>
                <a:spcPts val="0"/>
              </a:spcAft>
              <a:buNone/>
              <a:defRPr/>
            </a:lvl3pPr>
            <a:lvl4pPr indent="0" lvl="3" marL="0" algn="r">
              <a:spcBef>
                <a:spcPts val="0"/>
              </a:spcBef>
              <a:spcAft>
                <a:spcPts val="0"/>
              </a:spcAft>
              <a:buNone/>
              <a:defRPr/>
            </a:lvl4pPr>
            <a:lvl5pPr indent="0" lvl="4" marL="0" algn="r">
              <a:spcBef>
                <a:spcPts val="0"/>
              </a:spcBef>
              <a:spcAft>
                <a:spcPts val="0"/>
              </a:spcAft>
              <a:buNone/>
              <a:defRPr/>
            </a:lvl5pPr>
            <a:lvl6pPr indent="0" lvl="5" marL="0" algn="r">
              <a:spcBef>
                <a:spcPts val="0"/>
              </a:spcBef>
              <a:spcAft>
                <a:spcPts val="0"/>
              </a:spcAft>
              <a:buNone/>
              <a:defRPr/>
            </a:lvl6pPr>
            <a:lvl7pPr indent="0" lvl="6" marL="0" algn="r">
              <a:spcBef>
                <a:spcPts val="0"/>
              </a:spcBef>
              <a:spcAft>
                <a:spcPts val="0"/>
              </a:spcAft>
              <a:buNone/>
              <a:defRPr/>
            </a:lvl7pPr>
            <a:lvl8pPr indent="0" lvl="7" marL="0" algn="r">
              <a:spcBef>
                <a:spcPts val="0"/>
              </a:spcBef>
              <a:spcAft>
                <a:spcPts val="0"/>
              </a:spcAft>
              <a:buNone/>
              <a:defRPr/>
            </a:lvl8pPr>
            <a:lvl9pPr indent="0" lvl="8" marL="0" algn="r">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04" name="Shape 204"/>
        <p:cNvGrpSpPr/>
        <p:nvPr/>
      </p:nvGrpSpPr>
      <p:grpSpPr>
        <a:xfrm>
          <a:off x="0" y="0"/>
          <a:ext cx="0" cy="0"/>
          <a:chOff x="0" y="0"/>
          <a:chExt cx="0" cy="0"/>
        </a:xfrm>
      </p:grpSpPr>
      <p:sp>
        <p:nvSpPr>
          <p:cNvPr id="205" name="Google Shape;205;p85"/>
          <p:cNvSpPr txBox="1"/>
          <p:nvPr>
            <p:ph type="title"/>
          </p:nvPr>
        </p:nvSpPr>
        <p:spPr>
          <a:xfrm>
            <a:off x="838200" y="16300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06" name="Google Shape;206;p85"/>
          <p:cNvSpPr txBox="1"/>
          <p:nvPr>
            <p:ph idx="1" type="body"/>
          </p:nvPr>
        </p:nvSpPr>
        <p:spPr>
          <a:xfrm rot="5400000">
            <a:off x="3857911" y="-1318926"/>
            <a:ext cx="4476179"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7" name="Google Shape;207;p8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 name="Google Shape;208;p8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 name="Google Shape;209;p8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spcAft>
                <a:spcPts val="0"/>
              </a:spcAft>
              <a:buNone/>
              <a:defRPr/>
            </a:lvl1pPr>
            <a:lvl2pPr indent="0" lvl="1" marL="0" algn="r">
              <a:spcBef>
                <a:spcPts val="0"/>
              </a:spcBef>
              <a:spcAft>
                <a:spcPts val="0"/>
              </a:spcAft>
              <a:buNone/>
              <a:defRPr/>
            </a:lvl2pPr>
            <a:lvl3pPr indent="0" lvl="2" marL="0" algn="r">
              <a:spcBef>
                <a:spcPts val="0"/>
              </a:spcBef>
              <a:spcAft>
                <a:spcPts val="0"/>
              </a:spcAft>
              <a:buNone/>
              <a:defRPr/>
            </a:lvl3pPr>
            <a:lvl4pPr indent="0" lvl="3" marL="0" algn="r">
              <a:spcBef>
                <a:spcPts val="0"/>
              </a:spcBef>
              <a:spcAft>
                <a:spcPts val="0"/>
              </a:spcAft>
              <a:buNone/>
              <a:defRPr/>
            </a:lvl4pPr>
            <a:lvl5pPr indent="0" lvl="4" marL="0" algn="r">
              <a:spcBef>
                <a:spcPts val="0"/>
              </a:spcBef>
              <a:spcAft>
                <a:spcPts val="0"/>
              </a:spcAft>
              <a:buNone/>
              <a:defRPr/>
            </a:lvl5pPr>
            <a:lvl6pPr indent="0" lvl="5" marL="0" algn="r">
              <a:spcBef>
                <a:spcPts val="0"/>
              </a:spcBef>
              <a:spcAft>
                <a:spcPts val="0"/>
              </a:spcAft>
              <a:buNone/>
              <a:defRPr/>
            </a:lvl6pPr>
            <a:lvl7pPr indent="0" lvl="6" marL="0" algn="r">
              <a:spcBef>
                <a:spcPts val="0"/>
              </a:spcBef>
              <a:spcAft>
                <a:spcPts val="0"/>
              </a:spcAft>
              <a:buNone/>
              <a:defRPr/>
            </a:lvl7pPr>
            <a:lvl8pPr indent="0" lvl="7" marL="0" algn="r">
              <a:spcBef>
                <a:spcPts val="0"/>
              </a:spcBef>
              <a:spcAft>
                <a:spcPts val="0"/>
              </a:spcAft>
              <a:buNone/>
              <a:defRPr/>
            </a:lvl8pPr>
            <a:lvl9pPr indent="0" lvl="8" marL="0" algn="r">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10" name="Shape 210"/>
        <p:cNvGrpSpPr/>
        <p:nvPr/>
      </p:nvGrpSpPr>
      <p:grpSpPr>
        <a:xfrm>
          <a:off x="0" y="0"/>
          <a:ext cx="0" cy="0"/>
          <a:chOff x="0" y="0"/>
          <a:chExt cx="0" cy="0"/>
        </a:xfrm>
      </p:grpSpPr>
      <p:sp>
        <p:nvSpPr>
          <p:cNvPr id="211" name="Google Shape;211;p86"/>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2" name="Google Shape;212;p86"/>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3" name="Google Shape;213;p8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 name="Google Shape;214;p8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 name="Google Shape;215;p8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spcAft>
                <a:spcPts val="0"/>
              </a:spcAft>
              <a:buNone/>
              <a:defRPr/>
            </a:lvl1pPr>
            <a:lvl2pPr indent="0" lvl="1" marL="0" algn="r">
              <a:spcBef>
                <a:spcPts val="0"/>
              </a:spcBef>
              <a:spcAft>
                <a:spcPts val="0"/>
              </a:spcAft>
              <a:buNone/>
              <a:defRPr/>
            </a:lvl2pPr>
            <a:lvl3pPr indent="0" lvl="2" marL="0" algn="r">
              <a:spcBef>
                <a:spcPts val="0"/>
              </a:spcBef>
              <a:spcAft>
                <a:spcPts val="0"/>
              </a:spcAft>
              <a:buNone/>
              <a:defRPr/>
            </a:lvl3pPr>
            <a:lvl4pPr indent="0" lvl="3" marL="0" algn="r">
              <a:spcBef>
                <a:spcPts val="0"/>
              </a:spcBef>
              <a:spcAft>
                <a:spcPts val="0"/>
              </a:spcAft>
              <a:buNone/>
              <a:defRPr/>
            </a:lvl4pPr>
            <a:lvl5pPr indent="0" lvl="4" marL="0" algn="r">
              <a:spcBef>
                <a:spcPts val="0"/>
              </a:spcBef>
              <a:spcAft>
                <a:spcPts val="0"/>
              </a:spcAft>
              <a:buNone/>
              <a:defRPr/>
            </a:lvl5pPr>
            <a:lvl6pPr indent="0" lvl="5" marL="0" algn="r">
              <a:spcBef>
                <a:spcPts val="0"/>
              </a:spcBef>
              <a:spcAft>
                <a:spcPts val="0"/>
              </a:spcAft>
              <a:buNone/>
              <a:defRPr/>
            </a:lvl6pPr>
            <a:lvl7pPr indent="0" lvl="6" marL="0" algn="r">
              <a:spcBef>
                <a:spcPts val="0"/>
              </a:spcBef>
              <a:spcAft>
                <a:spcPts val="0"/>
              </a:spcAft>
              <a:buNone/>
              <a:defRPr/>
            </a:lvl7pPr>
            <a:lvl8pPr indent="0" lvl="7" marL="0" algn="r">
              <a:spcBef>
                <a:spcPts val="0"/>
              </a:spcBef>
              <a:spcAft>
                <a:spcPts val="0"/>
              </a:spcAft>
              <a:buNone/>
              <a:defRPr/>
            </a:lvl8pPr>
            <a:lvl9pPr indent="0" lvl="8" marL="0" algn="r">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16" name="Shape 216"/>
        <p:cNvGrpSpPr/>
        <p:nvPr/>
      </p:nvGrpSpPr>
      <p:grpSpPr>
        <a:xfrm>
          <a:off x="0" y="0"/>
          <a:ext cx="0" cy="0"/>
          <a:chOff x="0" y="0"/>
          <a:chExt cx="0" cy="0"/>
        </a:xfrm>
      </p:grpSpPr>
      <p:sp>
        <p:nvSpPr>
          <p:cNvPr id="217" name="Google Shape;217;p87"/>
          <p:cNvSpPr txBox="1"/>
          <p:nvPr>
            <p:ph type="title"/>
          </p:nvPr>
        </p:nvSpPr>
        <p:spPr>
          <a:xfrm>
            <a:off x="415600" y="593367"/>
            <a:ext cx="11360800" cy="763600"/>
          </a:xfrm>
          <a:prstGeom prst="rect">
            <a:avLst/>
          </a:prstGeom>
          <a:noFill/>
          <a:ln>
            <a:noFill/>
          </a:ln>
        </p:spPr>
        <p:txBody>
          <a:bodyPr anchorCtr="0" anchor="t" bIns="91425" lIns="91425" spcFirstLastPara="1" rIns="91425" wrap="square" tIns="91425">
            <a:noAutofit/>
          </a:bodyPr>
          <a:lstStyle>
            <a:lvl1pPr lvl="0" algn="l">
              <a:lnSpc>
                <a:spcPct val="90000"/>
              </a:lnSpc>
              <a:spcBef>
                <a:spcPts val="0"/>
              </a:spcBef>
              <a:spcAft>
                <a:spcPts val="0"/>
              </a:spcAft>
              <a:buClr>
                <a:schemeClr val="dk1"/>
              </a:buClr>
              <a:buSzPts val="2800"/>
              <a:buFont typeface="Calibri"/>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18" name="Google Shape;218;p87"/>
          <p:cNvSpPr txBox="1"/>
          <p:nvPr>
            <p:ph idx="1" type="body"/>
          </p:nvPr>
        </p:nvSpPr>
        <p:spPr>
          <a:xfrm>
            <a:off x="415600" y="1536633"/>
            <a:ext cx="11360800" cy="4555200"/>
          </a:xfrm>
          <a:prstGeom prst="rect">
            <a:avLst/>
          </a:prstGeom>
          <a:noFill/>
          <a:ln>
            <a:noFill/>
          </a:ln>
        </p:spPr>
        <p:txBody>
          <a:bodyPr anchorCtr="0" anchor="t" bIns="91425" lIns="91425" spcFirstLastPara="1" rIns="91425" wrap="square" tIns="91425">
            <a:noAutofit/>
          </a:bodyPr>
          <a:lstStyle>
            <a:lvl1pPr indent="-342900" lvl="0" marL="457200" algn="l">
              <a:lnSpc>
                <a:spcPct val="90000"/>
              </a:lnSpc>
              <a:spcBef>
                <a:spcPts val="0"/>
              </a:spcBef>
              <a:spcAft>
                <a:spcPts val="0"/>
              </a:spcAft>
              <a:buClr>
                <a:schemeClr val="dk1"/>
              </a:buClr>
              <a:buSzPts val="1800"/>
              <a:buChar char="●"/>
              <a:defRPr/>
            </a:lvl1pPr>
            <a:lvl2pPr indent="-317500" lvl="1" marL="914400" algn="l">
              <a:lnSpc>
                <a:spcPct val="90000"/>
              </a:lnSpc>
              <a:spcBef>
                <a:spcPts val="2133"/>
              </a:spcBef>
              <a:spcAft>
                <a:spcPts val="0"/>
              </a:spcAft>
              <a:buClr>
                <a:schemeClr val="dk1"/>
              </a:buClr>
              <a:buSzPts val="1400"/>
              <a:buChar char="○"/>
              <a:defRPr/>
            </a:lvl2pPr>
            <a:lvl3pPr indent="-317500" lvl="2" marL="1371600" algn="l">
              <a:lnSpc>
                <a:spcPct val="90000"/>
              </a:lnSpc>
              <a:spcBef>
                <a:spcPts val="2133"/>
              </a:spcBef>
              <a:spcAft>
                <a:spcPts val="0"/>
              </a:spcAft>
              <a:buClr>
                <a:schemeClr val="dk1"/>
              </a:buClr>
              <a:buSzPts val="1400"/>
              <a:buChar char="■"/>
              <a:defRPr/>
            </a:lvl3pPr>
            <a:lvl4pPr indent="-317500" lvl="3" marL="1828800" algn="l">
              <a:lnSpc>
                <a:spcPct val="90000"/>
              </a:lnSpc>
              <a:spcBef>
                <a:spcPts val="2133"/>
              </a:spcBef>
              <a:spcAft>
                <a:spcPts val="0"/>
              </a:spcAft>
              <a:buClr>
                <a:schemeClr val="dk1"/>
              </a:buClr>
              <a:buSzPts val="1400"/>
              <a:buChar char="●"/>
              <a:defRPr/>
            </a:lvl4pPr>
            <a:lvl5pPr indent="-317500" lvl="4" marL="2286000" algn="l">
              <a:lnSpc>
                <a:spcPct val="90000"/>
              </a:lnSpc>
              <a:spcBef>
                <a:spcPts val="2133"/>
              </a:spcBef>
              <a:spcAft>
                <a:spcPts val="0"/>
              </a:spcAft>
              <a:buClr>
                <a:schemeClr val="dk1"/>
              </a:buClr>
              <a:buSzPts val="1400"/>
              <a:buChar char="○"/>
              <a:defRPr/>
            </a:lvl5pPr>
            <a:lvl6pPr indent="-317500" lvl="5" marL="2743200" algn="l">
              <a:lnSpc>
                <a:spcPct val="90000"/>
              </a:lnSpc>
              <a:spcBef>
                <a:spcPts val="2133"/>
              </a:spcBef>
              <a:spcAft>
                <a:spcPts val="0"/>
              </a:spcAft>
              <a:buClr>
                <a:schemeClr val="dk1"/>
              </a:buClr>
              <a:buSzPts val="1400"/>
              <a:buChar char="■"/>
              <a:defRPr/>
            </a:lvl6pPr>
            <a:lvl7pPr indent="-317500" lvl="6" marL="3200400" algn="l">
              <a:lnSpc>
                <a:spcPct val="90000"/>
              </a:lnSpc>
              <a:spcBef>
                <a:spcPts val="2133"/>
              </a:spcBef>
              <a:spcAft>
                <a:spcPts val="0"/>
              </a:spcAft>
              <a:buClr>
                <a:schemeClr val="dk1"/>
              </a:buClr>
              <a:buSzPts val="1400"/>
              <a:buChar char="●"/>
              <a:defRPr/>
            </a:lvl7pPr>
            <a:lvl8pPr indent="-317500" lvl="7" marL="3657600" algn="l">
              <a:lnSpc>
                <a:spcPct val="90000"/>
              </a:lnSpc>
              <a:spcBef>
                <a:spcPts val="2133"/>
              </a:spcBef>
              <a:spcAft>
                <a:spcPts val="0"/>
              </a:spcAft>
              <a:buClr>
                <a:schemeClr val="dk1"/>
              </a:buClr>
              <a:buSzPts val="1400"/>
              <a:buChar char="○"/>
              <a:defRPr/>
            </a:lvl8pPr>
            <a:lvl9pPr indent="-317500" lvl="8" marL="4114800" algn="l">
              <a:lnSpc>
                <a:spcPct val="90000"/>
              </a:lnSpc>
              <a:spcBef>
                <a:spcPts val="2133"/>
              </a:spcBef>
              <a:spcAft>
                <a:spcPts val="2133"/>
              </a:spcAft>
              <a:buClr>
                <a:schemeClr val="dk1"/>
              </a:buClr>
              <a:buSzPts val="1400"/>
              <a:buChar char="■"/>
              <a:defRPr/>
            </a:lvl9pPr>
          </a:lstStyle>
          <a:p/>
        </p:txBody>
      </p:sp>
      <p:sp>
        <p:nvSpPr>
          <p:cNvPr id="219" name="Google Shape;219;p87"/>
          <p:cNvSpPr txBox="1"/>
          <p:nvPr>
            <p:ph idx="12" type="sldNum"/>
          </p:nvPr>
        </p:nvSpPr>
        <p:spPr>
          <a:xfrm>
            <a:off x="11296611" y="6217623"/>
            <a:ext cx="731600" cy="524800"/>
          </a:xfrm>
          <a:prstGeom prst="rect">
            <a:avLst/>
          </a:prstGeom>
          <a:noFill/>
          <a:ln>
            <a:noFill/>
          </a:ln>
        </p:spPr>
        <p:txBody>
          <a:bodyPr anchorCtr="0" anchor="ctr" bIns="91425" lIns="91425" spcFirstLastPara="1" rIns="91425" wrap="square" tIns="91425">
            <a:noAutofit/>
          </a:bodyPr>
          <a:lstStyle>
            <a:lvl1pPr indent="0" lvl="0" marL="0" marR="0" algn="r">
              <a:spcBef>
                <a:spcPts val="0"/>
              </a:spcBef>
              <a:spcAft>
                <a:spcPts val="0"/>
              </a:spcAft>
              <a:buClr>
                <a:srgbClr val="888888"/>
              </a:buClr>
              <a:buSzPts val="1200"/>
              <a:buFont typeface="Calibri"/>
              <a:buNone/>
              <a:defRPr sz="1200">
                <a:solidFill>
                  <a:srgbClr val="888888"/>
                </a:solidFill>
                <a:latin typeface="Calibri"/>
                <a:ea typeface="Calibri"/>
                <a:cs typeface="Calibri"/>
                <a:sym typeface="Calibri"/>
              </a:defRPr>
            </a:lvl1pPr>
            <a:lvl2pPr indent="0" lvl="1" marL="0" marR="0" algn="r">
              <a:spcBef>
                <a:spcPts val="0"/>
              </a:spcBef>
              <a:spcAft>
                <a:spcPts val="0"/>
              </a:spcAft>
              <a:buClr>
                <a:srgbClr val="888888"/>
              </a:buClr>
              <a:buSzPts val="1200"/>
              <a:buFont typeface="Calibri"/>
              <a:buNone/>
              <a:defRPr sz="1200">
                <a:solidFill>
                  <a:srgbClr val="888888"/>
                </a:solidFill>
                <a:latin typeface="Calibri"/>
                <a:ea typeface="Calibri"/>
                <a:cs typeface="Calibri"/>
                <a:sym typeface="Calibri"/>
              </a:defRPr>
            </a:lvl2pPr>
            <a:lvl3pPr indent="0" lvl="2" marL="0" marR="0" algn="r">
              <a:spcBef>
                <a:spcPts val="0"/>
              </a:spcBef>
              <a:spcAft>
                <a:spcPts val="0"/>
              </a:spcAft>
              <a:buClr>
                <a:srgbClr val="888888"/>
              </a:buClr>
              <a:buSzPts val="1200"/>
              <a:buFont typeface="Calibri"/>
              <a:buNone/>
              <a:defRPr sz="1200">
                <a:solidFill>
                  <a:srgbClr val="888888"/>
                </a:solidFill>
                <a:latin typeface="Calibri"/>
                <a:ea typeface="Calibri"/>
                <a:cs typeface="Calibri"/>
                <a:sym typeface="Calibri"/>
              </a:defRPr>
            </a:lvl3pPr>
            <a:lvl4pPr indent="0" lvl="3" marL="0" marR="0" algn="r">
              <a:spcBef>
                <a:spcPts val="0"/>
              </a:spcBef>
              <a:spcAft>
                <a:spcPts val="0"/>
              </a:spcAft>
              <a:buClr>
                <a:srgbClr val="888888"/>
              </a:buClr>
              <a:buSzPts val="1200"/>
              <a:buFont typeface="Calibri"/>
              <a:buNone/>
              <a:defRPr sz="1200">
                <a:solidFill>
                  <a:srgbClr val="888888"/>
                </a:solidFill>
                <a:latin typeface="Calibri"/>
                <a:ea typeface="Calibri"/>
                <a:cs typeface="Calibri"/>
                <a:sym typeface="Calibri"/>
              </a:defRPr>
            </a:lvl4pPr>
            <a:lvl5pPr indent="0" lvl="4" marL="0" marR="0" algn="r">
              <a:spcBef>
                <a:spcPts val="0"/>
              </a:spcBef>
              <a:spcAft>
                <a:spcPts val="0"/>
              </a:spcAft>
              <a:buClr>
                <a:srgbClr val="888888"/>
              </a:buClr>
              <a:buSzPts val="1200"/>
              <a:buFont typeface="Calibri"/>
              <a:buNone/>
              <a:defRPr sz="1200">
                <a:solidFill>
                  <a:srgbClr val="888888"/>
                </a:solidFill>
                <a:latin typeface="Calibri"/>
                <a:ea typeface="Calibri"/>
                <a:cs typeface="Calibri"/>
                <a:sym typeface="Calibri"/>
              </a:defRPr>
            </a:lvl5pPr>
            <a:lvl6pPr indent="0" lvl="5" marL="0" marR="0" algn="r">
              <a:spcBef>
                <a:spcPts val="0"/>
              </a:spcBef>
              <a:spcAft>
                <a:spcPts val="0"/>
              </a:spcAft>
              <a:buClr>
                <a:srgbClr val="888888"/>
              </a:buClr>
              <a:buSzPts val="1200"/>
              <a:buFont typeface="Calibri"/>
              <a:buNone/>
              <a:defRPr sz="1200">
                <a:solidFill>
                  <a:srgbClr val="888888"/>
                </a:solidFill>
                <a:latin typeface="Calibri"/>
                <a:ea typeface="Calibri"/>
                <a:cs typeface="Calibri"/>
                <a:sym typeface="Calibri"/>
              </a:defRPr>
            </a:lvl6pPr>
            <a:lvl7pPr indent="0" lvl="6" marL="0" marR="0" algn="r">
              <a:spcBef>
                <a:spcPts val="0"/>
              </a:spcBef>
              <a:spcAft>
                <a:spcPts val="0"/>
              </a:spcAft>
              <a:buClr>
                <a:srgbClr val="888888"/>
              </a:buClr>
              <a:buSzPts val="1200"/>
              <a:buFont typeface="Calibri"/>
              <a:buNone/>
              <a:defRPr sz="1200">
                <a:solidFill>
                  <a:srgbClr val="888888"/>
                </a:solidFill>
                <a:latin typeface="Calibri"/>
                <a:ea typeface="Calibri"/>
                <a:cs typeface="Calibri"/>
                <a:sym typeface="Calibri"/>
              </a:defRPr>
            </a:lvl7pPr>
            <a:lvl8pPr indent="0" lvl="7" marL="0" marR="0" algn="r">
              <a:spcBef>
                <a:spcPts val="0"/>
              </a:spcBef>
              <a:spcAft>
                <a:spcPts val="0"/>
              </a:spcAft>
              <a:buClr>
                <a:srgbClr val="888888"/>
              </a:buClr>
              <a:buSzPts val="1200"/>
              <a:buFont typeface="Calibri"/>
              <a:buNone/>
              <a:defRPr sz="1200">
                <a:solidFill>
                  <a:srgbClr val="888888"/>
                </a:solidFill>
                <a:latin typeface="Calibri"/>
                <a:ea typeface="Calibri"/>
                <a:cs typeface="Calibri"/>
                <a:sym typeface="Calibri"/>
              </a:defRPr>
            </a:lvl8pPr>
            <a:lvl9pPr indent="0" lvl="8" marL="0" marR="0" algn="r">
              <a:spcBef>
                <a:spcPts val="0"/>
              </a:spcBef>
              <a:spcAft>
                <a:spcPts val="0"/>
              </a:spcAft>
              <a:buClr>
                <a:srgbClr val="888888"/>
              </a:buClr>
              <a:buSzPts val="1200"/>
              <a:buFont typeface="Calibri"/>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26" name="Shape 226"/>
        <p:cNvGrpSpPr/>
        <p:nvPr/>
      </p:nvGrpSpPr>
      <p:grpSpPr>
        <a:xfrm>
          <a:off x="0" y="0"/>
          <a:ext cx="0" cy="0"/>
          <a:chOff x="0" y="0"/>
          <a:chExt cx="0" cy="0"/>
        </a:xfrm>
      </p:grpSpPr>
      <p:sp>
        <p:nvSpPr>
          <p:cNvPr id="227" name="Google Shape;227;p61"/>
          <p:cNvSpPr txBox="1"/>
          <p:nvPr>
            <p:ph type="title"/>
          </p:nvPr>
        </p:nvSpPr>
        <p:spPr>
          <a:xfrm>
            <a:off x="838200" y="365125"/>
            <a:ext cx="10515600" cy="102122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4400"/>
              <a:buFont typeface="Rockwell"/>
              <a:buNone/>
              <a:defRPr>
                <a:latin typeface="Rockwell"/>
                <a:ea typeface="Rockwell"/>
                <a:cs typeface="Rockwell"/>
                <a:sym typeface="Rockwe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28" name="Google Shape;228;p61"/>
          <p:cNvSpPr txBox="1"/>
          <p:nvPr>
            <p:ph idx="1" type="body"/>
          </p:nvPr>
        </p:nvSpPr>
        <p:spPr>
          <a:xfrm>
            <a:off x="838200" y="1467465"/>
            <a:ext cx="5181600" cy="4709498"/>
          </a:xfrm>
          <a:prstGeom prst="rect">
            <a:avLst/>
          </a:prstGeom>
          <a:noFill/>
          <a:ln>
            <a:noFill/>
          </a:ln>
        </p:spPr>
        <p:txBody>
          <a:bodyPr anchorCtr="0" anchor="t" bIns="45700" lIns="91425" spcFirstLastPara="1" rIns="91425" wrap="square" tIns="45700">
            <a:normAutofit/>
          </a:bodyPr>
          <a:lstStyle>
            <a:lvl1pPr indent="-406400" lvl="0" marL="457200" algn="l">
              <a:lnSpc>
                <a:spcPct val="90000"/>
              </a:lnSpc>
              <a:spcBef>
                <a:spcPts val="1000"/>
              </a:spcBef>
              <a:spcAft>
                <a:spcPts val="0"/>
              </a:spcAft>
              <a:buClr>
                <a:schemeClr val="dk1"/>
              </a:buClr>
              <a:buSzPts val="2800"/>
              <a:buChar char="•"/>
              <a:defRPr>
                <a:latin typeface="Rockwell"/>
                <a:ea typeface="Rockwell"/>
                <a:cs typeface="Rockwell"/>
                <a:sym typeface="Rockwell"/>
              </a:defRPr>
            </a:lvl1pPr>
            <a:lvl2pPr indent="-381000" lvl="1" marL="914400" algn="l">
              <a:lnSpc>
                <a:spcPct val="90000"/>
              </a:lnSpc>
              <a:spcBef>
                <a:spcPts val="500"/>
              </a:spcBef>
              <a:spcAft>
                <a:spcPts val="0"/>
              </a:spcAft>
              <a:buClr>
                <a:schemeClr val="dk1"/>
              </a:buClr>
              <a:buSzPts val="2400"/>
              <a:buChar char="•"/>
              <a:defRPr>
                <a:latin typeface="Rockwell"/>
                <a:ea typeface="Rockwell"/>
                <a:cs typeface="Rockwell"/>
                <a:sym typeface="Rockwell"/>
              </a:defRPr>
            </a:lvl2pPr>
            <a:lvl3pPr indent="-355600" lvl="2" marL="1371600" algn="l">
              <a:lnSpc>
                <a:spcPct val="90000"/>
              </a:lnSpc>
              <a:spcBef>
                <a:spcPts val="500"/>
              </a:spcBef>
              <a:spcAft>
                <a:spcPts val="0"/>
              </a:spcAft>
              <a:buClr>
                <a:schemeClr val="dk1"/>
              </a:buClr>
              <a:buSzPts val="2000"/>
              <a:buChar char="•"/>
              <a:defRPr>
                <a:latin typeface="Rockwell"/>
                <a:ea typeface="Rockwell"/>
                <a:cs typeface="Rockwell"/>
                <a:sym typeface="Rockwell"/>
              </a:defRPr>
            </a:lvl3pPr>
            <a:lvl4pPr indent="-342900" lvl="3" marL="1828800" algn="l">
              <a:lnSpc>
                <a:spcPct val="90000"/>
              </a:lnSpc>
              <a:spcBef>
                <a:spcPts val="500"/>
              </a:spcBef>
              <a:spcAft>
                <a:spcPts val="0"/>
              </a:spcAft>
              <a:buClr>
                <a:schemeClr val="dk1"/>
              </a:buClr>
              <a:buSzPts val="1800"/>
              <a:buChar char="•"/>
              <a:defRPr>
                <a:latin typeface="Rockwell"/>
                <a:ea typeface="Rockwell"/>
                <a:cs typeface="Rockwell"/>
                <a:sym typeface="Rockwell"/>
              </a:defRPr>
            </a:lvl4pPr>
            <a:lvl5pPr indent="-342900" lvl="4" marL="2286000" algn="l">
              <a:lnSpc>
                <a:spcPct val="90000"/>
              </a:lnSpc>
              <a:spcBef>
                <a:spcPts val="500"/>
              </a:spcBef>
              <a:spcAft>
                <a:spcPts val="0"/>
              </a:spcAft>
              <a:buClr>
                <a:schemeClr val="dk1"/>
              </a:buClr>
              <a:buSzPts val="1800"/>
              <a:buChar char="•"/>
              <a:defRPr>
                <a:latin typeface="Rockwell"/>
                <a:ea typeface="Rockwell"/>
                <a:cs typeface="Rockwell"/>
                <a:sym typeface="Rockwe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9" name="Google Shape;229;p61"/>
          <p:cNvSpPr txBox="1"/>
          <p:nvPr>
            <p:ph idx="2" type="body"/>
          </p:nvPr>
        </p:nvSpPr>
        <p:spPr>
          <a:xfrm>
            <a:off x="6172200" y="1467465"/>
            <a:ext cx="5181600" cy="4709498"/>
          </a:xfrm>
          <a:prstGeom prst="rect">
            <a:avLst/>
          </a:prstGeom>
          <a:noFill/>
          <a:ln>
            <a:noFill/>
          </a:ln>
        </p:spPr>
        <p:txBody>
          <a:bodyPr anchorCtr="0" anchor="t" bIns="45700" lIns="91425" spcFirstLastPara="1" rIns="91425" wrap="square" tIns="45700">
            <a:normAutofit/>
          </a:bodyPr>
          <a:lstStyle>
            <a:lvl1pPr indent="-406400" lvl="0" marL="457200" algn="l">
              <a:lnSpc>
                <a:spcPct val="90000"/>
              </a:lnSpc>
              <a:spcBef>
                <a:spcPts val="1000"/>
              </a:spcBef>
              <a:spcAft>
                <a:spcPts val="0"/>
              </a:spcAft>
              <a:buClr>
                <a:schemeClr val="dk1"/>
              </a:buClr>
              <a:buSzPts val="2800"/>
              <a:buChar char="•"/>
              <a:defRPr>
                <a:latin typeface="Rockwell"/>
                <a:ea typeface="Rockwell"/>
                <a:cs typeface="Rockwell"/>
                <a:sym typeface="Rockwell"/>
              </a:defRPr>
            </a:lvl1pPr>
            <a:lvl2pPr indent="-381000" lvl="1" marL="914400" algn="l">
              <a:lnSpc>
                <a:spcPct val="90000"/>
              </a:lnSpc>
              <a:spcBef>
                <a:spcPts val="500"/>
              </a:spcBef>
              <a:spcAft>
                <a:spcPts val="0"/>
              </a:spcAft>
              <a:buClr>
                <a:schemeClr val="dk1"/>
              </a:buClr>
              <a:buSzPts val="2400"/>
              <a:buChar char="•"/>
              <a:defRPr>
                <a:latin typeface="Rockwell"/>
                <a:ea typeface="Rockwell"/>
                <a:cs typeface="Rockwell"/>
                <a:sym typeface="Rockwell"/>
              </a:defRPr>
            </a:lvl2pPr>
            <a:lvl3pPr indent="-355600" lvl="2" marL="1371600" algn="l">
              <a:lnSpc>
                <a:spcPct val="90000"/>
              </a:lnSpc>
              <a:spcBef>
                <a:spcPts val="500"/>
              </a:spcBef>
              <a:spcAft>
                <a:spcPts val="0"/>
              </a:spcAft>
              <a:buClr>
                <a:schemeClr val="dk1"/>
              </a:buClr>
              <a:buSzPts val="2000"/>
              <a:buChar char="•"/>
              <a:defRPr>
                <a:latin typeface="Rockwell"/>
                <a:ea typeface="Rockwell"/>
                <a:cs typeface="Rockwell"/>
                <a:sym typeface="Rockwell"/>
              </a:defRPr>
            </a:lvl3pPr>
            <a:lvl4pPr indent="-342900" lvl="3" marL="1828800" algn="l">
              <a:lnSpc>
                <a:spcPct val="90000"/>
              </a:lnSpc>
              <a:spcBef>
                <a:spcPts val="500"/>
              </a:spcBef>
              <a:spcAft>
                <a:spcPts val="0"/>
              </a:spcAft>
              <a:buClr>
                <a:schemeClr val="dk1"/>
              </a:buClr>
              <a:buSzPts val="1800"/>
              <a:buChar char="•"/>
              <a:defRPr>
                <a:latin typeface="Rockwell"/>
                <a:ea typeface="Rockwell"/>
                <a:cs typeface="Rockwell"/>
                <a:sym typeface="Rockwell"/>
              </a:defRPr>
            </a:lvl4pPr>
            <a:lvl5pPr indent="-342900" lvl="4" marL="2286000" algn="l">
              <a:lnSpc>
                <a:spcPct val="90000"/>
              </a:lnSpc>
              <a:spcBef>
                <a:spcPts val="500"/>
              </a:spcBef>
              <a:spcAft>
                <a:spcPts val="0"/>
              </a:spcAft>
              <a:buClr>
                <a:schemeClr val="dk1"/>
              </a:buClr>
              <a:buSzPts val="1800"/>
              <a:buChar char="•"/>
              <a:defRPr>
                <a:latin typeface="Rockwell"/>
                <a:ea typeface="Rockwell"/>
                <a:cs typeface="Rockwell"/>
                <a:sym typeface="Rockwe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0" name="Google Shape;230;p6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 name="Google Shape;231;p6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 name="Google Shape;232;p6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spcAft>
                <a:spcPts val="0"/>
              </a:spcAft>
              <a:buNone/>
              <a:defRPr/>
            </a:lvl1pPr>
            <a:lvl2pPr indent="0" lvl="1" marL="0" algn="r">
              <a:spcBef>
                <a:spcPts val="0"/>
              </a:spcBef>
              <a:spcAft>
                <a:spcPts val="0"/>
              </a:spcAft>
              <a:buNone/>
              <a:defRPr/>
            </a:lvl2pPr>
            <a:lvl3pPr indent="0" lvl="2" marL="0" algn="r">
              <a:spcBef>
                <a:spcPts val="0"/>
              </a:spcBef>
              <a:spcAft>
                <a:spcPts val="0"/>
              </a:spcAft>
              <a:buNone/>
              <a:defRPr/>
            </a:lvl3pPr>
            <a:lvl4pPr indent="0" lvl="3" marL="0" algn="r">
              <a:spcBef>
                <a:spcPts val="0"/>
              </a:spcBef>
              <a:spcAft>
                <a:spcPts val="0"/>
              </a:spcAft>
              <a:buNone/>
              <a:defRPr/>
            </a:lvl4pPr>
            <a:lvl5pPr indent="0" lvl="4" marL="0" algn="r">
              <a:spcBef>
                <a:spcPts val="0"/>
              </a:spcBef>
              <a:spcAft>
                <a:spcPts val="0"/>
              </a:spcAft>
              <a:buNone/>
              <a:defRPr/>
            </a:lvl5pPr>
            <a:lvl6pPr indent="0" lvl="5" marL="0" algn="r">
              <a:spcBef>
                <a:spcPts val="0"/>
              </a:spcBef>
              <a:spcAft>
                <a:spcPts val="0"/>
              </a:spcAft>
              <a:buNone/>
              <a:defRPr/>
            </a:lvl6pPr>
            <a:lvl7pPr indent="0" lvl="6" marL="0" algn="r">
              <a:spcBef>
                <a:spcPts val="0"/>
              </a:spcBef>
              <a:spcAft>
                <a:spcPts val="0"/>
              </a:spcAft>
              <a:buNone/>
              <a:defRPr/>
            </a:lvl7pPr>
            <a:lvl8pPr indent="0" lvl="7" marL="0" algn="r">
              <a:spcBef>
                <a:spcPts val="0"/>
              </a:spcBef>
              <a:spcAft>
                <a:spcPts val="0"/>
              </a:spcAft>
              <a:buNone/>
              <a:defRPr/>
            </a:lvl8pPr>
            <a:lvl9pPr indent="0" lvl="8" marL="0" algn="r">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33" name="Shape 233"/>
        <p:cNvGrpSpPr/>
        <p:nvPr/>
      </p:nvGrpSpPr>
      <p:grpSpPr>
        <a:xfrm>
          <a:off x="0" y="0"/>
          <a:ext cx="0" cy="0"/>
          <a:chOff x="0" y="0"/>
          <a:chExt cx="0" cy="0"/>
        </a:xfrm>
      </p:grpSpPr>
      <p:sp>
        <p:nvSpPr>
          <p:cNvPr id="234" name="Google Shape;234;p62"/>
          <p:cNvSpPr txBox="1"/>
          <p:nvPr>
            <p:ph type="title"/>
          </p:nvPr>
        </p:nvSpPr>
        <p:spPr>
          <a:xfrm>
            <a:off x="838200" y="365125"/>
            <a:ext cx="10515600" cy="940107"/>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5" name="Google Shape;235;p62"/>
          <p:cNvSpPr txBox="1"/>
          <p:nvPr>
            <p:ph idx="1" type="body"/>
          </p:nvPr>
        </p:nvSpPr>
        <p:spPr>
          <a:xfrm>
            <a:off x="838200" y="1445342"/>
            <a:ext cx="10515600" cy="4731621"/>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6" name="Google Shape;236;p6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 name="Google Shape;237;p6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 name="Google Shape;238;p6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spcAft>
                <a:spcPts val="0"/>
              </a:spcAft>
              <a:buNone/>
              <a:defRPr/>
            </a:lvl1pPr>
            <a:lvl2pPr indent="0" lvl="1" marL="0" algn="r">
              <a:spcBef>
                <a:spcPts val="0"/>
              </a:spcBef>
              <a:spcAft>
                <a:spcPts val="0"/>
              </a:spcAft>
              <a:buNone/>
              <a:defRPr/>
            </a:lvl2pPr>
            <a:lvl3pPr indent="0" lvl="2" marL="0" algn="r">
              <a:spcBef>
                <a:spcPts val="0"/>
              </a:spcBef>
              <a:spcAft>
                <a:spcPts val="0"/>
              </a:spcAft>
              <a:buNone/>
              <a:defRPr/>
            </a:lvl3pPr>
            <a:lvl4pPr indent="0" lvl="3" marL="0" algn="r">
              <a:spcBef>
                <a:spcPts val="0"/>
              </a:spcBef>
              <a:spcAft>
                <a:spcPts val="0"/>
              </a:spcAft>
              <a:buNone/>
              <a:defRPr/>
            </a:lvl4pPr>
            <a:lvl5pPr indent="0" lvl="4" marL="0" algn="r">
              <a:spcBef>
                <a:spcPts val="0"/>
              </a:spcBef>
              <a:spcAft>
                <a:spcPts val="0"/>
              </a:spcAft>
              <a:buNone/>
              <a:defRPr/>
            </a:lvl5pPr>
            <a:lvl6pPr indent="0" lvl="5" marL="0" algn="r">
              <a:spcBef>
                <a:spcPts val="0"/>
              </a:spcBef>
              <a:spcAft>
                <a:spcPts val="0"/>
              </a:spcAft>
              <a:buNone/>
              <a:defRPr/>
            </a:lvl6pPr>
            <a:lvl7pPr indent="0" lvl="6" marL="0" algn="r">
              <a:spcBef>
                <a:spcPts val="0"/>
              </a:spcBef>
              <a:spcAft>
                <a:spcPts val="0"/>
              </a:spcAft>
              <a:buNone/>
              <a:defRPr/>
            </a:lvl7pPr>
            <a:lvl8pPr indent="0" lvl="7" marL="0" algn="r">
              <a:spcBef>
                <a:spcPts val="0"/>
              </a:spcBef>
              <a:spcAft>
                <a:spcPts val="0"/>
              </a:spcAft>
              <a:buNone/>
              <a:defRPr/>
            </a:lvl8pPr>
            <a:lvl9pPr indent="0" lvl="8" marL="0" algn="r">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239" name="Shape 239"/>
        <p:cNvGrpSpPr/>
        <p:nvPr/>
      </p:nvGrpSpPr>
      <p:grpSpPr>
        <a:xfrm>
          <a:off x="0" y="0"/>
          <a:ext cx="0" cy="0"/>
          <a:chOff x="0" y="0"/>
          <a:chExt cx="0" cy="0"/>
        </a:xfrm>
      </p:grpSpPr>
      <p:sp>
        <p:nvSpPr>
          <p:cNvPr id="240" name="Google Shape;240;p88"/>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Rockwell"/>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41" name="Google Shape;241;p88"/>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42" name="Google Shape;242;p8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 name="Google Shape;243;p8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spTree>
      <p:nvGrpSpPr>
        <p:cNvPr id="244" name="Shape 244"/>
        <p:cNvGrpSpPr/>
        <p:nvPr/>
      </p:nvGrpSpPr>
      <p:grpSpPr>
        <a:xfrm>
          <a:off x="0" y="0"/>
          <a:ext cx="0" cy="0"/>
          <a:chOff x="0" y="0"/>
          <a:chExt cx="0" cy="0"/>
        </a:xfrm>
      </p:grpSpPr>
      <p:sp>
        <p:nvSpPr>
          <p:cNvPr id="245" name="Google Shape;245;p89"/>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Rockwell"/>
              <a:buNone/>
              <a:defRPr sz="6000">
                <a:latin typeface="Rockwell"/>
                <a:ea typeface="Rockwell"/>
                <a:cs typeface="Rockwell"/>
                <a:sym typeface="Rockwe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46" name="Google Shape;246;p89"/>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247" name="Google Shape;247;p8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 name="Google Shape;248;p8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 name="Google Shape;249;p8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spcAft>
                <a:spcPts val="0"/>
              </a:spcAft>
              <a:buNone/>
              <a:defRPr/>
            </a:lvl1pPr>
            <a:lvl2pPr indent="0" lvl="1" marL="0" algn="r">
              <a:spcBef>
                <a:spcPts val="0"/>
              </a:spcBef>
              <a:spcAft>
                <a:spcPts val="0"/>
              </a:spcAft>
              <a:buNone/>
              <a:defRPr/>
            </a:lvl2pPr>
            <a:lvl3pPr indent="0" lvl="2" marL="0" algn="r">
              <a:spcBef>
                <a:spcPts val="0"/>
              </a:spcBef>
              <a:spcAft>
                <a:spcPts val="0"/>
              </a:spcAft>
              <a:buNone/>
              <a:defRPr/>
            </a:lvl3pPr>
            <a:lvl4pPr indent="0" lvl="3" marL="0" algn="r">
              <a:spcBef>
                <a:spcPts val="0"/>
              </a:spcBef>
              <a:spcAft>
                <a:spcPts val="0"/>
              </a:spcAft>
              <a:buNone/>
              <a:defRPr/>
            </a:lvl4pPr>
            <a:lvl5pPr indent="0" lvl="4" marL="0" algn="r">
              <a:spcBef>
                <a:spcPts val="0"/>
              </a:spcBef>
              <a:spcAft>
                <a:spcPts val="0"/>
              </a:spcAft>
              <a:buNone/>
              <a:defRPr/>
            </a:lvl5pPr>
            <a:lvl6pPr indent="0" lvl="5" marL="0" algn="r">
              <a:spcBef>
                <a:spcPts val="0"/>
              </a:spcBef>
              <a:spcAft>
                <a:spcPts val="0"/>
              </a:spcAft>
              <a:buNone/>
              <a:defRPr/>
            </a:lvl6pPr>
            <a:lvl7pPr indent="0" lvl="6" marL="0" algn="r">
              <a:spcBef>
                <a:spcPts val="0"/>
              </a:spcBef>
              <a:spcAft>
                <a:spcPts val="0"/>
              </a:spcAft>
              <a:buNone/>
              <a:defRPr/>
            </a:lvl7pPr>
            <a:lvl8pPr indent="0" lvl="7" marL="0" algn="r">
              <a:spcBef>
                <a:spcPts val="0"/>
              </a:spcBef>
              <a:spcAft>
                <a:spcPts val="0"/>
              </a:spcAft>
              <a:buNone/>
              <a:defRPr/>
            </a:lvl8pPr>
            <a:lvl9pPr indent="0" lvl="8" marL="0" algn="r">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50" name="Shape 250"/>
        <p:cNvGrpSpPr/>
        <p:nvPr/>
      </p:nvGrpSpPr>
      <p:grpSpPr>
        <a:xfrm>
          <a:off x="0" y="0"/>
          <a:ext cx="0" cy="0"/>
          <a:chOff x="0" y="0"/>
          <a:chExt cx="0" cy="0"/>
        </a:xfrm>
      </p:grpSpPr>
      <p:sp>
        <p:nvSpPr>
          <p:cNvPr id="251" name="Google Shape;251;p90"/>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2" name="Google Shape;252;p90"/>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3" name="Google Shape;253;p90"/>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4" name="Google Shape;254;p90"/>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5" name="Google Shape;255;p90"/>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6" name="Google Shape;256;p9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7" name="Google Shape;257;p9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8" name="Google Shape;258;p9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spcAft>
                <a:spcPts val="0"/>
              </a:spcAft>
              <a:buNone/>
              <a:defRPr/>
            </a:lvl1pPr>
            <a:lvl2pPr indent="0" lvl="1" marL="0" algn="r">
              <a:spcBef>
                <a:spcPts val="0"/>
              </a:spcBef>
              <a:spcAft>
                <a:spcPts val="0"/>
              </a:spcAft>
              <a:buNone/>
              <a:defRPr/>
            </a:lvl2pPr>
            <a:lvl3pPr indent="0" lvl="2" marL="0" algn="r">
              <a:spcBef>
                <a:spcPts val="0"/>
              </a:spcBef>
              <a:spcAft>
                <a:spcPts val="0"/>
              </a:spcAft>
              <a:buNone/>
              <a:defRPr/>
            </a:lvl3pPr>
            <a:lvl4pPr indent="0" lvl="3" marL="0" algn="r">
              <a:spcBef>
                <a:spcPts val="0"/>
              </a:spcBef>
              <a:spcAft>
                <a:spcPts val="0"/>
              </a:spcAft>
              <a:buNone/>
              <a:defRPr/>
            </a:lvl4pPr>
            <a:lvl5pPr indent="0" lvl="4" marL="0" algn="r">
              <a:spcBef>
                <a:spcPts val="0"/>
              </a:spcBef>
              <a:spcAft>
                <a:spcPts val="0"/>
              </a:spcAft>
              <a:buNone/>
              <a:defRPr/>
            </a:lvl5pPr>
            <a:lvl6pPr indent="0" lvl="5" marL="0" algn="r">
              <a:spcBef>
                <a:spcPts val="0"/>
              </a:spcBef>
              <a:spcAft>
                <a:spcPts val="0"/>
              </a:spcAft>
              <a:buNone/>
              <a:defRPr/>
            </a:lvl6pPr>
            <a:lvl7pPr indent="0" lvl="6" marL="0" algn="r">
              <a:spcBef>
                <a:spcPts val="0"/>
              </a:spcBef>
              <a:spcAft>
                <a:spcPts val="0"/>
              </a:spcAft>
              <a:buNone/>
              <a:defRPr/>
            </a:lvl7pPr>
            <a:lvl8pPr indent="0" lvl="7" marL="0" algn="r">
              <a:spcBef>
                <a:spcPts val="0"/>
              </a:spcBef>
              <a:spcAft>
                <a:spcPts val="0"/>
              </a:spcAft>
              <a:buNone/>
              <a:defRPr/>
            </a:lvl8pPr>
            <a:lvl9pPr indent="0" lvl="8" marL="0" algn="r">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6" name="Shape 26"/>
        <p:cNvGrpSpPr/>
        <p:nvPr/>
      </p:nvGrpSpPr>
      <p:grpSpPr>
        <a:xfrm>
          <a:off x="0" y="0"/>
          <a:ext cx="0" cy="0"/>
          <a:chOff x="0" y="0"/>
          <a:chExt cx="0" cy="0"/>
        </a:xfrm>
      </p:grpSpPr>
      <p:pic>
        <p:nvPicPr>
          <p:cNvPr id="27" name="Google Shape;27;p54"/>
          <p:cNvPicPr preferRelativeResize="0"/>
          <p:nvPr/>
        </p:nvPicPr>
        <p:blipFill rotWithShape="1">
          <a:blip r:embed="rId2">
            <a:alphaModFix/>
          </a:blip>
          <a:srcRect b="0" l="0" r="0" t="0"/>
          <a:stretch/>
        </p:blipFill>
        <p:spPr>
          <a:xfrm>
            <a:off x="11125200" y="82550"/>
            <a:ext cx="914400" cy="914400"/>
          </a:xfrm>
          <a:prstGeom prst="rect">
            <a:avLst/>
          </a:prstGeom>
          <a:noFill/>
          <a:ln>
            <a:noFill/>
          </a:ln>
        </p:spPr>
      </p:pic>
      <p:sp>
        <p:nvSpPr>
          <p:cNvPr id="28" name="Google Shape;28;p54"/>
          <p:cNvSpPr txBox="1"/>
          <p:nvPr>
            <p:ph type="title"/>
          </p:nvPr>
        </p:nvSpPr>
        <p:spPr>
          <a:xfrm>
            <a:off x="609600" y="219075"/>
            <a:ext cx="10260013" cy="6397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b="0" i="0" sz="36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 name="Google Shape;29;p54"/>
          <p:cNvSpPr txBox="1"/>
          <p:nvPr>
            <p:ph idx="1" type="body"/>
          </p:nvPr>
        </p:nvSpPr>
        <p:spPr>
          <a:xfrm>
            <a:off x="609601" y="1146051"/>
            <a:ext cx="10980929" cy="4980115"/>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59" name="Shape 259"/>
        <p:cNvGrpSpPr/>
        <p:nvPr/>
      </p:nvGrpSpPr>
      <p:grpSpPr>
        <a:xfrm>
          <a:off x="0" y="0"/>
          <a:ext cx="0" cy="0"/>
          <a:chOff x="0" y="0"/>
          <a:chExt cx="0" cy="0"/>
        </a:xfrm>
      </p:grpSpPr>
      <p:sp>
        <p:nvSpPr>
          <p:cNvPr id="260" name="Google Shape;260;p9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1" name="Google Shape;261;p9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 name="Google Shape;262;p9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spcAft>
                <a:spcPts val="0"/>
              </a:spcAft>
              <a:buNone/>
              <a:defRPr/>
            </a:lvl1pPr>
            <a:lvl2pPr indent="0" lvl="1" marL="0" algn="r">
              <a:spcBef>
                <a:spcPts val="0"/>
              </a:spcBef>
              <a:spcAft>
                <a:spcPts val="0"/>
              </a:spcAft>
              <a:buNone/>
              <a:defRPr/>
            </a:lvl2pPr>
            <a:lvl3pPr indent="0" lvl="2" marL="0" algn="r">
              <a:spcBef>
                <a:spcPts val="0"/>
              </a:spcBef>
              <a:spcAft>
                <a:spcPts val="0"/>
              </a:spcAft>
              <a:buNone/>
              <a:defRPr/>
            </a:lvl3pPr>
            <a:lvl4pPr indent="0" lvl="3" marL="0" algn="r">
              <a:spcBef>
                <a:spcPts val="0"/>
              </a:spcBef>
              <a:spcAft>
                <a:spcPts val="0"/>
              </a:spcAft>
              <a:buNone/>
              <a:defRPr/>
            </a:lvl4pPr>
            <a:lvl5pPr indent="0" lvl="4" marL="0" algn="r">
              <a:spcBef>
                <a:spcPts val="0"/>
              </a:spcBef>
              <a:spcAft>
                <a:spcPts val="0"/>
              </a:spcAft>
              <a:buNone/>
              <a:defRPr/>
            </a:lvl5pPr>
            <a:lvl6pPr indent="0" lvl="5" marL="0" algn="r">
              <a:spcBef>
                <a:spcPts val="0"/>
              </a:spcBef>
              <a:spcAft>
                <a:spcPts val="0"/>
              </a:spcAft>
              <a:buNone/>
              <a:defRPr/>
            </a:lvl6pPr>
            <a:lvl7pPr indent="0" lvl="6" marL="0" algn="r">
              <a:spcBef>
                <a:spcPts val="0"/>
              </a:spcBef>
              <a:spcAft>
                <a:spcPts val="0"/>
              </a:spcAft>
              <a:buNone/>
              <a:defRPr/>
            </a:lvl7pPr>
            <a:lvl8pPr indent="0" lvl="7" marL="0" algn="r">
              <a:spcBef>
                <a:spcPts val="0"/>
              </a:spcBef>
              <a:spcAft>
                <a:spcPts val="0"/>
              </a:spcAft>
              <a:buNone/>
              <a:defRPr/>
            </a:lvl8pPr>
            <a:lvl9pPr indent="0" lvl="8" marL="0" algn="r">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63" name="Shape 263"/>
        <p:cNvGrpSpPr/>
        <p:nvPr/>
      </p:nvGrpSpPr>
      <p:grpSpPr>
        <a:xfrm>
          <a:off x="0" y="0"/>
          <a:ext cx="0" cy="0"/>
          <a:chOff x="0" y="0"/>
          <a:chExt cx="0" cy="0"/>
        </a:xfrm>
      </p:grpSpPr>
      <p:sp>
        <p:nvSpPr>
          <p:cNvPr id="264" name="Google Shape;264;p92"/>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Rockwell"/>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65" name="Google Shape;265;p92"/>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66" name="Google Shape;266;p92"/>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7" name="Google Shape;267;p9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 name="Google Shape;268;p9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 name="Google Shape;269;p9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spcAft>
                <a:spcPts val="0"/>
              </a:spcAft>
              <a:buNone/>
              <a:defRPr/>
            </a:lvl1pPr>
            <a:lvl2pPr indent="0" lvl="1" marL="0" algn="r">
              <a:spcBef>
                <a:spcPts val="0"/>
              </a:spcBef>
              <a:spcAft>
                <a:spcPts val="0"/>
              </a:spcAft>
              <a:buNone/>
              <a:defRPr/>
            </a:lvl2pPr>
            <a:lvl3pPr indent="0" lvl="2" marL="0" algn="r">
              <a:spcBef>
                <a:spcPts val="0"/>
              </a:spcBef>
              <a:spcAft>
                <a:spcPts val="0"/>
              </a:spcAft>
              <a:buNone/>
              <a:defRPr/>
            </a:lvl3pPr>
            <a:lvl4pPr indent="0" lvl="3" marL="0" algn="r">
              <a:spcBef>
                <a:spcPts val="0"/>
              </a:spcBef>
              <a:spcAft>
                <a:spcPts val="0"/>
              </a:spcAft>
              <a:buNone/>
              <a:defRPr/>
            </a:lvl4pPr>
            <a:lvl5pPr indent="0" lvl="4" marL="0" algn="r">
              <a:spcBef>
                <a:spcPts val="0"/>
              </a:spcBef>
              <a:spcAft>
                <a:spcPts val="0"/>
              </a:spcAft>
              <a:buNone/>
              <a:defRPr/>
            </a:lvl5pPr>
            <a:lvl6pPr indent="0" lvl="5" marL="0" algn="r">
              <a:spcBef>
                <a:spcPts val="0"/>
              </a:spcBef>
              <a:spcAft>
                <a:spcPts val="0"/>
              </a:spcAft>
              <a:buNone/>
              <a:defRPr/>
            </a:lvl6pPr>
            <a:lvl7pPr indent="0" lvl="6" marL="0" algn="r">
              <a:spcBef>
                <a:spcPts val="0"/>
              </a:spcBef>
              <a:spcAft>
                <a:spcPts val="0"/>
              </a:spcAft>
              <a:buNone/>
              <a:defRPr/>
            </a:lvl7pPr>
            <a:lvl8pPr indent="0" lvl="7" marL="0" algn="r">
              <a:spcBef>
                <a:spcPts val="0"/>
              </a:spcBef>
              <a:spcAft>
                <a:spcPts val="0"/>
              </a:spcAft>
              <a:buNone/>
              <a:defRPr/>
            </a:lvl8pPr>
            <a:lvl9pPr indent="0" lvl="8" marL="0" algn="r">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70" name="Shape 270"/>
        <p:cNvGrpSpPr/>
        <p:nvPr/>
      </p:nvGrpSpPr>
      <p:grpSpPr>
        <a:xfrm>
          <a:off x="0" y="0"/>
          <a:ext cx="0" cy="0"/>
          <a:chOff x="0" y="0"/>
          <a:chExt cx="0" cy="0"/>
        </a:xfrm>
      </p:grpSpPr>
      <p:sp>
        <p:nvSpPr>
          <p:cNvPr id="271" name="Google Shape;271;p93"/>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Rockwell"/>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2" name="Google Shape;272;p93"/>
          <p:cNvSpPr/>
          <p:nvPr>
            <p:ph idx="2" type="pic"/>
          </p:nvPr>
        </p:nvSpPr>
        <p:spPr>
          <a:xfrm>
            <a:off x="5183188" y="987425"/>
            <a:ext cx="6172200" cy="4873625"/>
          </a:xfrm>
          <a:prstGeom prst="rect">
            <a:avLst/>
          </a:prstGeom>
          <a:noFill/>
          <a:ln>
            <a:noFill/>
          </a:ln>
        </p:spPr>
      </p:sp>
      <p:sp>
        <p:nvSpPr>
          <p:cNvPr id="273" name="Google Shape;273;p93"/>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4" name="Google Shape;274;p9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 name="Google Shape;275;p9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 name="Google Shape;276;p9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spcAft>
                <a:spcPts val="0"/>
              </a:spcAft>
              <a:buNone/>
              <a:defRPr/>
            </a:lvl1pPr>
            <a:lvl2pPr indent="0" lvl="1" marL="0" algn="r">
              <a:spcBef>
                <a:spcPts val="0"/>
              </a:spcBef>
              <a:spcAft>
                <a:spcPts val="0"/>
              </a:spcAft>
              <a:buNone/>
              <a:defRPr/>
            </a:lvl2pPr>
            <a:lvl3pPr indent="0" lvl="2" marL="0" algn="r">
              <a:spcBef>
                <a:spcPts val="0"/>
              </a:spcBef>
              <a:spcAft>
                <a:spcPts val="0"/>
              </a:spcAft>
              <a:buNone/>
              <a:defRPr/>
            </a:lvl3pPr>
            <a:lvl4pPr indent="0" lvl="3" marL="0" algn="r">
              <a:spcBef>
                <a:spcPts val="0"/>
              </a:spcBef>
              <a:spcAft>
                <a:spcPts val="0"/>
              </a:spcAft>
              <a:buNone/>
              <a:defRPr/>
            </a:lvl4pPr>
            <a:lvl5pPr indent="0" lvl="4" marL="0" algn="r">
              <a:spcBef>
                <a:spcPts val="0"/>
              </a:spcBef>
              <a:spcAft>
                <a:spcPts val="0"/>
              </a:spcAft>
              <a:buNone/>
              <a:defRPr/>
            </a:lvl5pPr>
            <a:lvl6pPr indent="0" lvl="5" marL="0" algn="r">
              <a:spcBef>
                <a:spcPts val="0"/>
              </a:spcBef>
              <a:spcAft>
                <a:spcPts val="0"/>
              </a:spcAft>
              <a:buNone/>
              <a:defRPr/>
            </a:lvl6pPr>
            <a:lvl7pPr indent="0" lvl="6" marL="0" algn="r">
              <a:spcBef>
                <a:spcPts val="0"/>
              </a:spcBef>
              <a:spcAft>
                <a:spcPts val="0"/>
              </a:spcAft>
              <a:buNone/>
              <a:defRPr/>
            </a:lvl7pPr>
            <a:lvl8pPr indent="0" lvl="7" marL="0" algn="r">
              <a:spcBef>
                <a:spcPts val="0"/>
              </a:spcBef>
              <a:spcAft>
                <a:spcPts val="0"/>
              </a:spcAft>
              <a:buNone/>
              <a:defRPr/>
            </a:lvl8pPr>
            <a:lvl9pPr indent="0" lvl="8" marL="0" algn="r">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77" name="Shape 277"/>
        <p:cNvGrpSpPr/>
        <p:nvPr/>
      </p:nvGrpSpPr>
      <p:grpSpPr>
        <a:xfrm>
          <a:off x="0" y="0"/>
          <a:ext cx="0" cy="0"/>
          <a:chOff x="0" y="0"/>
          <a:chExt cx="0" cy="0"/>
        </a:xfrm>
      </p:grpSpPr>
      <p:sp>
        <p:nvSpPr>
          <p:cNvPr id="278" name="Google Shape;278;p94"/>
          <p:cNvSpPr txBox="1"/>
          <p:nvPr>
            <p:ph type="title"/>
          </p:nvPr>
        </p:nvSpPr>
        <p:spPr>
          <a:xfrm>
            <a:off x="838200" y="145669"/>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0" name="Shape 30"/>
        <p:cNvGrpSpPr/>
        <p:nvPr/>
      </p:nvGrpSpPr>
      <p:grpSpPr>
        <a:xfrm>
          <a:off x="0" y="0"/>
          <a:ext cx="0" cy="0"/>
          <a:chOff x="0" y="0"/>
          <a:chExt cx="0" cy="0"/>
        </a:xfrm>
      </p:grpSpPr>
      <p:sp>
        <p:nvSpPr>
          <p:cNvPr id="31" name="Google Shape;31;p55"/>
          <p:cNvSpPr txBox="1"/>
          <p:nvPr>
            <p:ph type="title"/>
          </p:nvPr>
        </p:nvSpPr>
        <p:spPr>
          <a:xfrm>
            <a:off x="609600" y="219075"/>
            <a:ext cx="10260013" cy="6397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pic>
        <p:nvPicPr>
          <p:cNvPr id="32" name="Google Shape;32;p55"/>
          <p:cNvPicPr preferRelativeResize="0"/>
          <p:nvPr/>
        </p:nvPicPr>
        <p:blipFill rotWithShape="1">
          <a:blip r:embed="rId2">
            <a:alphaModFix/>
          </a:blip>
          <a:srcRect b="0" l="0" r="0" t="0"/>
          <a:stretch/>
        </p:blipFill>
        <p:spPr>
          <a:xfrm>
            <a:off x="11125200" y="82550"/>
            <a:ext cx="914400" cy="91440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3" name="Shape 33"/>
        <p:cNvGrpSpPr/>
        <p:nvPr/>
      </p:nvGrpSpPr>
      <p:grpSpPr>
        <a:xfrm>
          <a:off x="0" y="0"/>
          <a:ext cx="0" cy="0"/>
          <a:chOff x="0" y="0"/>
          <a:chExt cx="0" cy="0"/>
        </a:xfrm>
      </p:grpSpPr>
      <p:sp>
        <p:nvSpPr>
          <p:cNvPr id="34" name="Google Shape;34;p56"/>
          <p:cNvSpPr txBox="1"/>
          <p:nvPr>
            <p:ph type="title"/>
          </p:nvPr>
        </p:nvSpPr>
        <p:spPr>
          <a:xfrm>
            <a:off x="609600" y="219075"/>
            <a:ext cx="10260013" cy="6397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 name="Google Shape;35;p56"/>
          <p:cNvSpPr txBox="1"/>
          <p:nvPr>
            <p:ph idx="1" type="body"/>
          </p:nvPr>
        </p:nvSpPr>
        <p:spPr>
          <a:xfrm>
            <a:off x="609600" y="1254697"/>
            <a:ext cx="5386917"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0" i="0"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36" name="Google Shape;36;p56"/>
          <p:cNvSpPr txBox="1"/>
          <p:nvPr>
            <p:ph idx="2" type="body"/>
          </p:nvPr>
        </p:nvSpPr>
        <p:spPr>
          <a:xfrm>
            <a:off x="609600" y="1999491"/>
            <a:ext cx="5386917" cy="4126675"/>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37" name="Google Shape;37;p56"/>
          <p:cNvSpPr txBox="1"/>
          <p:nvPr>
            <p:ph idx="3" type="body"/>
          </p:nvPr>
        </p:nvSpPr>
        <p:spPr>
          <a:xfrm>
            <a:off x="6193369" y="1254697"/>
            <a:ext cx="5389033"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0" i="0"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38" name="Google Shape;38;p56"/>
          <p:cNvSpPr txBox="1"/>
          <p:nvPr>
            <p:ph idx="4" type="body"/>
          </p:nvPr>
        </p:nvSpPr>
        <p:spPr>
          <a:xfrm>
            <a:off x="6193369" y="1999491"/>
            <a:ext cx="5389033" cy="4126675"/>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pic>
        <p:nvPicPr>
          <p:cNvPr id="39" name="Google Shape;39;p56"/>
          <p:cNvPicPr preferRelativeResize="0"/>
          <p:nvPr/>
        </p:nvPicPr>
        <p:blipFill rotWithShape="1">
          <a:blip r:embed="rId2">
            <a:alphaModFix/>
          </a:blip>
          <a:srcRect b="0" l="0" r="0" t="0"/>
          <a:stretch/>
        </p:blipFill>
        <p:spPr>
          <a:xfrm>
            <a:off x="11125200" y="82550"/>
            <a:ext cx="914400" cy="91440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0" name="Shape 40"/>
        <p:cNvGrpSpPr/>
        <p:nvPr/>
      </p:nvGrpSpPr>
      <p:grpSpPr>
        <a:xfrm>
          <a:off x="0" y="0"/>
          <a:ext cx="0" cy="0"/>
          <a:chOff x="0" y="0"/>
          <a:chExt cx="0" cy="0"/>
        </a:xfrm>
      </p:grpSpPr>
      <p:sp>
        <p:nvSpPr>
          <p:cNvPr id="41" name="Google Shape;41;p63"/>
          <p:cNvSpPr txBox="1"/>
          <p:nvPr>
            <p:ph type="title"/>
          </p:nvPr>
        </p:nvSpPr>
        <p:spPr>
          <a:xfrm>
            <a:off x="963084" y="4406903"/>
            <a:ext cx="103632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0" i="0"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 name="Google Shape;42;p63"/>
          <p:cNvSpPr txBox="1"/>
          <p:nvPr>
            <p:ph idx="1" type="body"/>
          </p:nvPr>
        </p:nvSpPr>
        <p:spPr>
          <a:xfrm>
            <a:off x="963084" y="2906713"/>
            <a:ext cx="103632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pic>
        <p:nvPicPr>
          <p:cNvPr id="43" name="Google Shape;43;p63"/>
          <p:cNvPicPr preferRelativeResize="0"/>
          <p:nvPr/>
        </p:nvPicPr>
        <p:blipFill rotWithShape="1">
          <a:blip r:embed="rId2">
            <a:alphaModFix/>
          </a:blip>
          <a:srcRect b="0" l="0" r="0" t="0"/>
          <a:stretch/>
        </p:blipFill>
        <p:spPr>
          <a:xfrm>
            <a:off x="11125200" y="82550"/>
            <a:ext cx="914400" cy="91440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osaic with Caption">
  <p:cSld name="Mosaic with Caption">
    <p:spTree>
      <p:nvGrpSpPr>
        <p:cNvPr id="44" name="Shape 44"/>
        <p:cNvGrpSpPr/>
        <p:nvPr/>
      </p:nvGrpSpPr>
      <p:grpSpPr>
        <a:xfrm>
          <a:off x="0" y="0"/>
          <a:ext cx="0" cy="0"/>
          <a:chOff x="0" y="0"/>
          <a:chExt cx="0" cy="0"/>
        </a:xfrm>
      </p:grpSpPr>
      <p:sp>
        <p:nvSpPr>
          <p:cNvPr id="45" name="Google Shape;45;p64"/>
          <p:cNvSpPr/>
          <p:nvPr/>
        </p:nvSpPr>
        <p:spPr>
          <a:xfrm>
            <a:off x="7539038" y="2733675"/>
            <a:ext cx="2255837" cy="1636713"/>
          </a:xfrm>
          <a:prstGeom prst="rect">
            <a:avLst/>
          </a:prstGeom>
          <a:solidFill>
            <a:srgbClr val="8E0000">
              <a:alpha val="80000"/>
            </a:srgbClr>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6" name="Google Shape;46;p64"/>
          <p:cNvSpPr/>
          <p:nvPr/>
        </p:nvSpPr>
        <p:spPr>
          <a:xfrm>
            <a:off x="9936163" y="4497388"/>
            <a:ext cx="2252662" cy="1638300"/>
          </a:xfrm>
          <a:prstGeom prst="rect">
            <a:avLst/>
          </a:prstGeom>
          <a:solidFill>
            <a:srgbClr val="8E0000">
              <a:alpha val="800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7" name="Google Shape;47;p64"/>
          <p:cNvSpPr/>
          <p:nvPr/>
        </p:nvSpPr>
        <p:spPr>
          <a:xfrm>
            <a:off x="9936163" y="971550"/>
            <a:ext cx="2252662" cy="1636713"/>
          </a:xfrm>
          <a:prstGeom prst="rect">
            <a:avLst/>
          </a:prstGeom>
          <a:solidFill>
            <a:srgbClr val="8E0000">
              <a:alpha val="80000"/>
            </a:srgbClr>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48" name="Google Shape;48;p64"/>
          <p:cNvPicPr preferRelativeResize="0"/>
          <p:nvPr/>
        </p:nvPicPr>
        <p:blipFill rotWithShape="1">
          <a:blip r:embed="rId2">
            <a:alphaModFix/>
          </a:blip>
          <a:srcRect b="0" l="0" r="0" t="0"/>
          <a:stretch/>
        </p:blipFill>
        <p:spPr>
          <a:xfrm>
            <a:off x="10928350" y="96838"/>
            <a:ext cx="1219200" cy="914400"/>
          </a:xfrm>
          <a:prstGeom prst="rect">
            <a:avLst/>
          </a:prstGeom>
          <a:noFill/>
          <a:ln>
            <a:noFill/>
          </a:ln>
        </p:spPr>
      </p:pic>
      <p:sp>
        <p:nvSpPr>
          <p:cNvPr id="49" name="Google Shape;49;p64"/>
          <p:cNvSpPr/>
          <p:nvPr>
            <p:ph idx="2" type="pic"/>
          </p:nvPr>
        </p:nvSpPr>
        <p:spPr>
          <a:xfrm>
            <a:off x="7538375" y="4496738"/>
            <a:ext cx="2253380" cy="1638935"/>
          </a:xfrm>
          <a:prstGeom prst="rect">
            <a:avLst/>
          </a:prstGeom>
          <a:noFill/>
          <a:ln>
            <a:noFill/>
          </a:ln>
        </p:spPr>
      </p:sp>
      <p:sp>
        <p:nvSpPr>
          <p:cNvPr id="50" name="Google Shape;50;p64"/>
          <p:cNvSpPr/>
          <p:nvPr>
            <p:ph idx="3" type="pic"/>
          </p:nvPr>
        </p:nvSpPr>
        <p:spPr>
          <a:xfrm>
            <a:off x="7538375" y="971967"/>
            <a:ext cx="2253380" cy="1635750"/>
          </a:xfrm>
          <a:prstGeom prst="rect">
            <a:avLst/>
          </a:prstGeom>
          <a:noFill/>
          <a:ln>
            <a:noFill/>
          </a:ln>
        </p:spPr>
      </p:sp>
      <p:sp>
        <p:nvSpPr>
          <p:cNvPr id="51" name="Google Shape;51;p64"/>
          <p:cNvSpPr/>
          <p:nvPr>
            <p:ph idx="4" type="pic"/>
          </p:nvPr>
        </p:nvSpPr>
        <p:spPr>
          <a:xfrm>
            <a:off x="9936127" y="2733854"/>
            <a:ext cx="2253380" cy="1637841"/>
          </a:xfrm>
          <a:prstGeom prst="rect">
            <a:avLst/>
          </a:prstGeom>
          <a:noFill/>
          <a:ln>
            <a:noFill/>
          </a:ln>
        </p:spPr>
      </p:sp>
      <p:sp>
        <p:nvSpPr>
          <p:cNvPr id="52" name="Google Shape;52;p64"/>
          <p:cNvSpPr txBox="1"/>
          <p:nvPr>
            <p:ph idx="1" type="body"/>
          </p:nvPr>
        </p:nvSpPr>
        <p:spPr>
          <a:xfrm>
            <a:off x="630135" y="981113"/>
            <a:ext cx="6500261" cy="516370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53" name="Google Shape;53;p64"/>
          <p:cNvSpPr txBox="1"/>
          <p:nvPr>
            <p:ph type="title"/>
          </p:nvPr>
        </p:nvSpPr>
        <p:spPr>
          <a:xfrm>
            <a:off x="609600" y="219774"/>
            <a:ext cx="10260064" cy="63976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65"/>
          <p:cNvSpPr txBox="1"/>
          <p:nvPr>
            <p:ph type="title"/>
          </p:nvPr>
        </p:nvSpPr>
        <p:spPr>
          <a:xfrm>
            <a:off x="609602" y="273050"/>
            <a:ext cx="4011084"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0" i="0"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 name="Google Shape;56;p65"/>
          <p:cNvSpPr txBox="1"/>
          <p:nvPr>
            <p:ph idx="1" type="body"/>
          </p:nvPr>
        </p:nvSpPr>
        <p:spPr>
          <a:xfrm>
            <a:off x="4766733" y="273053"/>
            <a:ext cx="6815667"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57" name="Google Shape;57;p65"/>
          <p:cNvSpPr txBox="1"/>
          <p:nvPr>
            <p:ph idx="2" type="body"/>
          </p:nvPr>
        </p:nvSpPr>
        <p:spPr>
          <a:xfrm>
            <a:off x="609602" y="1435103"/>
            <a:ext cx="4011084"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1.xml"/><Relationship Id="rId12" Type="http://schemas.openxmlformats.org/officeDocument/2006/relationships/slideLayout" Target="../slideLayouts/slideLayout11.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4.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3.xml"/><Relationship Id="rId10" Type="http://schemas.openxmlformats.org/officeDocument/2006/relationships/slideLayout" Target="../slideLayouts/slideLayout32.xml"/><Relationship Id="rId13" Type="http://schemas.openxmlformats.org/officeDocument/2006/relationships/theme" Target="../theme/theme5.xml"/><Relationship Id="rId12" Type="http://schemas.openxmlformats.org/officeDocument/2006/relationships/slideLayout" Target="../slideLayouts/slideLayout34.xml"/><Relationship Id="rId1" Type="http://schemas.openxmlformats.org/officeDocument/2006/relationships/slideLayout" Target="../slideLayouts/slideLayout23.xml"/><Relationship Id="rId2" Type="http://schemas.openxmlformats.org/officeDocument/2006/relationships/slideLayout" Target="../slideLayouts/slideLayout24.xml"/><Relationship Id="rId3" Type="http://schemas.openxmlformats.org/officeDocument/2006/relationships/slideLayout" Target="../slideLayouts/slideLayout25.xml"/><Relationship Id="rId4" Type="http://schemas.openxmlformats.org/officeDocument/2006/relationships/slideLayout" Target="../slideLayouts/slideLayout26.xml"/><Relationship Id="rId9" Type="http://schemas.openxmlformats.org/officeDocument/2006/relationships/slideLayout" Target="../slideLayouts/slideLayout31.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s>
</file>

<file path=ppt/slideMasters/_rels/slideMaster4.xml.rels><?xml version="1.0" encoding="UTF-8" standalone="yes"?><Relationships xmlns="http://schemas.openxmlformats.org/package/2006/relationships"><Relationship Id="rId10" Type="http://schemas.openxmlformats.org/officeDocument/2006/relationships/theme" Target="../theme/theme3.xml"/><Relationship Id="rId1" Type="http://schemas.openxmlformats.org/officeDocument/2006/relationships/slideLayout" Target="../slideLayouts/slideLayout35.xml"/><Relationship Id="rId2" Type="http://schemas.openxmlformats.org/officeDocument/2006/relationships/slideLayout" Target="../slideLayouts/slideLayout36.xml"/><Relationship Id="rId3" Type="http://schemas.openxmlformats.org/officeDocument/2006/relationships/slideLayout" Target="../slideLayouts/slideLayout37.xml"/><Relationship Id="rId4" Type="http://schemas.openxmlformats.org/officeDocument/2006/relationships/slideLayout" Target="../slideLayouts/slideLayout38.xml"/><Relationship Id="rId9" Type="http://schemas.openxmlformats.org/officeDocument/2006/relationships/slideLayout" Target="../slideLayouts/slideLayout43.xml"/><Relationship Id="rId5" Type="http://schemas.openxmlformats.org/officeDocument/2006/relationships/slideLayout" Target="../slideLayouts/slideLayout39.xml"/><Relationship Id="rId6" Type="http://schemas.openxmlformats.org/officeDocument/2006/relationships/slideLayout" Target="../slideLayouts/slideLayout40.xml"/><Relationship Id="rId7" Type="http://schemas.openxmlformats.org/officeDocument/2006/relationships/slideLayout" Target="../slideLayouts/slideLayout41.xml"/><Relationship Id="rId8"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48"/>
          <p:cNvSpPr txBox="1"/>
          <p:nvPr>
            <p:ph type="title"/>
          </p:nvPr>
        </p:nvSpPr>
        <p:spPr>
          <a:xfrm>
            <a:off x="609600" y="219075"/>
            <a:ext cx="10260013" cy="6397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36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36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36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36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36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36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36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3600" u="none" cap="none" strike="noStrike">
                <a:solidFill>
                  <a:schemeClr val="dk1"/>
                </a:solidFill>
                <a:latin typeface="Calibri"/>
                <a:ea typeface="Calibri"/>
                <a:cs typeface="Calibri"/>
                <a:sym typeface="Calibri"/>
              </a:defRPr>
            </a:lvl9pPr>
          </a:lstStyle>
          <a:p/>
        </p:txBody>
      </p:sp>
      <p:sp>
        <p:nvSpPr>
          <p:cNvPr id="11" name="Google Shape;11;p48"/>
          <p:cNvSpPr txBox="1"/>
          <p:nvPr>
            <p:ph idx="1" type="body"/>
          </p:nvPr>
        </p:nvSpPr>
        <p:spPr>
          <a:xfrm>
            <a:off x="609600" y="1143000"/>
            <a:ext cx="10972800" cy="49831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cxnSp>
        <p:nvCxnSpPr>
          <p:cNvPr id="12" name="Google Shape;12;p48"/>
          <p:cNvCxnSpPr/>
          <p:nvPr/>
        </p:nvCxnSpPr>
        <p:spPr>
          <a:xfrm>
            <a:off x="0" y="6223000"/>
            <a:ext cx="12192000" cy="0"/>
          </a:xfrm>
          <a:prstGeom prst="straightConnector1">
            <a:avLst/>
          </a:prstGeom>
          <a:noFill/>
          <a:ln cap="flat" cmpd="sng" w="28575">
            <a:solidFill>
              <a:srgbClr val="8E0000"/>
            </a:solidFill>
            <a:prstDash val="solid"/>
            <a:round/>
            <a:headEnd len="sm" w="sm" type="none"/>
            <a:tailEnd len="sm" w="sm" type="none"/>
          </a:ln>
        </p:spPr>
      </p:cxnSp>
      <p:sp>
        <p:nvSpPr>
          <p:cNvPr id="13" name="Google Shape;13;p48"/>
          <p:cNvSpPr txBox="1"/>
          <p:nvPr/>
        </p:nvSpPr>
        <p:spPr>
          <a:xfrm>
            <a:off x="430213" y="6284913"/>
            <a:ext cx="6007100" cy="46196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1" lang="en-US" sz="2400" u="none" cap="none" strike="noStrike">
                <a:solidFill>
                  <a:srgbClr val="8E0000"/>
                </a:solidFill>
                <a:latin typeface="Arial"/>
                <a:ea typeface="Arial"/>
                <a:cs typeface="Arial"/>
                <a:sym typeface="Arial"/>
              </a:rPr>
              <a:t>Information Sciences Institute</a:t>
            </a:r>
            <a:endParaRPr/>
          </a:p>
        </p:txBody>
      </p:sp>
      <p:pic>
        <p:nvPicPr>
          <p:cNvPr id="14" name="Google Shape;14;p48"/>
          <p:cNvPicPr preferRelativeResize="0"/>
          <p:nvPr/>
        </p:nvPicPr>
        <p:blipFill rotWithShape="1">
          <a:blip r:embed="rId1">
            <a:alphaModFix/>
          </a:blip>
          <a:srcRect b="13334" l="0" r="0" t="6665"/>
          <a:stretch/>
        </p:blipFill>
        <p:spPr>
          <a:xfrm>
            <a:off x="10005655" y="6262839"/>
            <a:ext cx="1965960" cy="54864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6" name="Shape 66"/>
        <p:cNvGrpSpPr/>
        <p:nvPr/>
      </p:nvGrpSpPr>
      <p:grpSpPr>
        <a:xfrm>
          <a:off x="0" y="0"/>
          <a:ext cx="0" cy="0"/>
          <a:chOff x="0" y="0"/>
          <a:chExt cx="0" cy="0"/>
        </a:xfrm>
      </p:grpSpPr>
      <p:sp>
        <p:nvSpPr>
          <p:cNvPr id="67" name="Google Shape;67;p5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68" name="Google Shape;68;p50"/>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69" name="Google Shape;69;p5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0" name="Google Shape;70;p5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1" name="Google Shape;71;p5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spcAft>
                <a:spcPts val="0"/>
              </a:spcAft>
              <a:buNone/>
              <a:defRPr b="0" i="0" sz="1200" u="none" cap="none" strike="noStrike">
                <a:solidFill>
                  <a:srgbClr val="888888"/>
                </a:solidFill>
                <a:latin typeface="Calibri"/>
                <a:ea typeface="Calibri"/>
                <a:cs typeface="Calibri"/>
                <a:sym typeface="Calibri"/>
              </a:defRPr>
            </a:lvl1pPr>
            <a:lvl2pPr indent="0" lvl="1" marL="0" marR="0" rtl="0" algn="r">
              <a:spcBef>
                <a:spcPts val="0"/>
              </a:spcBef>
              <a:spcAft>
                <a:spcPts val="0"/>
              </a:spcAft>
              <a:buNone/>
              <a:defRPr b="0" i="0" sz="1200" u="none" cap="none" strike="noStrike">
                <a:solidFill>
                  <a:srgbClr val="888888"/>
                </a:solidFill>
                <a:latin typeface="Calibri"/>
                <a:ea typeface="Calibri"/>
                <a:cs typeface="Calibri"/>
                <a:sym typeface="Calibri"/>
              </a:defRPr>
            </a:lvl2pPr>
            <a:lvl3pPr indent="0" lvl="2" marL="0" marR="0" rtl="0" algn="r">
              <a:spcBef>
                <a:spcPts val="0"/>
              </a:spcBef>
              <a:spcAft>
                <a:spcPts val="0"/>
              </a:spcAft>
              <a:buNone/>
              <a:defRPr b="0" i="0" sz="1200" u="none" cap="none" strike="noStrike">
                <a:solidFill>
                  <a:srgbClr val="888888"/>
                </a:solidFill>
                <a:latin typeface="Calibri"/>
                <a:ea typeface="Calibri"/>
                <a:cs typeface="Calibri"/>
                <a:sym typeface="Calibri"/>
              </a:defRPr>
            </a:lvl3pPr>
            <a:lvl4pPr indent="0" lvl="3" marL="0" marR="0" rtl="0" algn="r">
              <a:spcBef>
                <a:spcPts val="0"/>
              </a:spcBef>
              <a:spcAft>
                <a:spcPts val="0"/>
              </a:spcAft>
              <a:buNone/>
              <a:defRPr b="0" i="0" sz="1200" u="none" cap="none" strike="noStrike">
                <a:solidFill>
                  <a:srgbClr val="888888"/>
                </a:solidFill>
                <a:latin typeface="Calibri"/>
                <a:ea typeface="Calibri"/>
                <a:cs typeface="Calibri"/>
                <a:sym typeface="Calibri"/>
              </a:defRPr>
            </a:lvl4pPr>
            <a:lvl5pPr indent="0" lvl="4" marL="0" marR="0" rtl="0" algn="r">
              <a:spcBef>
                <a:spcPts val="0"/>
              </a:spcBef>
              <a:spcAft>
                <a:spcPts val="0"/>
              </a:spcAft>
              <a:buNone/>
              <a:defRPr b="0" i="0" sz="1200" u="none" cap="none" strike="noStrike">
                <a:solidFill>
                  <a:srgbClr val="888888"/>
                </a:solidFill>
                <a:latin typeface="Calibri"/>
                <a:ea typeface="Calibri"/>
                <a:cs typeface="Calibri"/>
                <a:sym typeface="Calibri"/>
              </a:defRPr>
            </a:lvl5pPr>
            <a:lvl6pPr indent="0" lvl="5" marL="0" marR="0" rtl="0" algn="r">
              <a:spcBef>
                <a:spcPts val="0"/>
              </a:spcBef>
              <a:spcAft>
                <a:spcPts val="0"/>
              </a:spcAft>
              <a:buNone/>
              <a:defRPr b="0" i="0" sz="1200" u="none" cap="none" strike="noStrike">
                <a:solidFill>
                  <a:srgbClr val="888888"/>
                </a:solidFill>
                <a:latin typeface="Calibri"/>
                <a:ea typeface="Calibri"/>
                <a:cs typeface="Calibri"/>
                <a:sym typeface="Calibri"/>
              </a:defRPr>
            </a:lvl6pPr>
            <a:lvl7pPr indent="0" lvl="6" marL="0" marR="0" rtl="0" algn="r">
              <a:spcBef>
                <a:spcPts val="0"/>
              </a:spcBef>
              <a:spcAft>
                <a:spcPts val="0"/>
              </a:spcAft>
              <a:buNone/>
              <a:defRPr b="0" i="0" sz="1200" u="none" cap="none" strike="noStrike">
                <a:solidFill>
                  <a:srgbClr val="888888"/>
                </a:solidFill>
                <a:latin typeface="Calibri"/>
                <a:ea typeface="Calibri"/>
                <a:cs typeface="Calibri"/>
                <a:sym typeface="Calibri"/>
              </a:defRPr>
            </a:lvl7pPr>
            <a:lvl8pPr indent="0" lvl="7" marL="0" marR="0" rtl="0" algn="r">
              <a:spcBef>
                <a:spcPts val="0"/>
              </a:spcBef>
              <a:spcAft>
                <a:spcPts val="0"/>
              </a:spcAft>
              <a:buNone/>
              <a:defRPr b="0" i="0" sz="1200" u="none" cap="none" strike="noStrike">
                <a:solidFill>
                  <a:srgbClr val="888888"/>
                </a:solidFill>
                <a:latin typeface="Calibri"/>
                <a:ea typeface="Calibri"/>
                <a:cs typeface="Calibri"/>
                <a:sym typeface="Calibri"/>
              </a:defRPr>
            </a:lvl8pPr>
            <a:lvl9pPr indent="0" lvl="8" marL="0" marR="0" rtl="0" algn="r">
              <a:spcBef>
                <a:spcPts val="0"/>
              </a:spcBef>
              <a:spcAft>
                <a:spcPts val="0"/>
              </a:spcAft>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1" name="Shape 141"/>
        <p:cNvGrpSpPr/>
        <p:nvPr/>
      </p:nvGrpSpPr>
      <p:grpSpPr>
        <a:xfrm>
          <a:off x="0" y="0"/>
          <a:ext cx="0" cy="0"/>
          <a:chOff x="0" y="0"/>
          <a:chExt cx="0" cy="0"/>
        </a:xfrm>
      </p:grpSpPr>
      <p:sp>
        <p:nvSpPr>
          <p:cNvPr id="142" name="Google Shape;142;p57"/>
          <p:cNvSpPr txBox="1"/>
          <p:nvPr>
            <p:ph type="title"/>
          </p:nvPr>
        </p:nvSpPr>
        <p:spPr>
          <a:xfrm>
            <a:off x="838200" y="16300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43" name="Google Shape;143;p57"/>
          <p:cNvSpPr txBox="1"/>
          <p:nvPr>
            <p:ph idx="1" type="body"/>
          </p:nvPr>
        </p:nvSpPr>
        <p:spPr>
          <a:xfrm>
            <a:off x="838200" y="1700784"/>
            <a:ext cx="10515600" cy="4476179"/>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44" name="Google Shape;144;p5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5" name="Google Shape;145;p5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6" name="Google Shape;146;p5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spcAft>
                <a:spcPts val="0"/>
              </a:spcAft>
              <a:buNone/>
              <a:defRPr sz="1200">
                <a:solidFill>
                  <a:srgbClr val="888888"/>
                </a:solidFill>
                <a:latin typeface="Calibri"/>
                <a:ea typeface="Calibri"/>
                <a:cs typeface="Calibri"/>
                <a:sym typeface="Calibri"/>
              </a:defRPr>
            </a:lvl1pPr>
            <a:lvl2pPr indent="0" lvl="1" marL="0" marR="0" rtl="0" algn="r">
              <a:spcBef>
                <a:spcPts val="0"/>
              </a:spcBef>
              <a:spcAft>
                <a:spcPts val="0"/>
              </a:spcAft>
              <a:buNone/>
              <a:defRPr sz="1200">
                <a:solidFill>
                  <a:srgbClr val="888888"/>
                </a:solidFill>
                <a:latin typeface="Calibri"/>
                <a:ea typeface="Calibri"/>
                <a:cs typeface="Calibri"/>
                <a:sym typeface="Calibri"/>
              </a:defRPr>
            </a:lvl2pPr>
            <a:lvl3pPr indent="0" lvl="2" marL="0" marR="0" rtl="0" algn="r">
              <a:spcBef>
                <a:spcPts val="0"/>
              </a:spcBef>
              <a:spcAft>
                <a:spcPts val="0"/>
              </a:spcAft>
              <a:buNone/>
              <a:defRPr sz="1200">
                <a:solidFill>
                  <a:srgbClr val="888888"/>
                </a:solidFill>
                <a:latin typeface="Calibri"/>
                <a:ea typeface="Calibri"/>
                <a:cs typeface="Calibri"/>
                <a:sym typeface="Calibri"/>
              </a:defRPr>
            </a:lvl3pPr>
            <a:lvl4pPr indent="0" lvl="3" marL="0" marR="0" rtl="0" algn="r">
              <a:spcBef>
                <a:spcPts val="0"/>
              </a:spcBef>
              <a:spcAft>
                <a:spcPts val="0"/>
              </a:spcAft>
              <a:buNone/>
              <a:defRPr sz="1200">
                <a:solidFill>
                  <a:srgbClr val="888888"/>
                </a:solidFill>
                <a:latin typeface="Calibri"/>
                <a:ea typeface="Calibri"/>
                <a:cs typeface="Calibri"/>
                <a:sym typeface="Calibri"/>
              </a:defRPr>
            </a:lvl4pPr>
            <a:lvl5pPr indent="0" lvl="4" marL="0" marR="0" rtl="0" algn="r">
              <a:spcBef>
                <a:spcPts val="0"/>
              </a:spcBef>
              <a:spcAft>
                <a:spcPts val="0"/>
              </a:spcAft>
              <a:buNone/>
              <a:defRPr sz="1200">
                <a:solidFill>
                  <a:srgbClr val="888888"/>
                </a:solidFill>
                <a:latin typeface="Calibri"/>
                <a:ea typeface="Calibri"/>
                <a:cs typeface="Calibri"/>
                <a:sym typeface="Calibri"/>
              </a:defRPr>
            </a:lvl5pPr>
            <a:lvl6pPr indent="0" lvl="5" marL="0" marR="0" rtl="0" algn="r">
              <a:spcBef>
                <a:spcPts val="0"/>
              </a:spcBef>
              <a:spcAft>
                <a:spcPts val="0"/>
              </a:spcAft>
              <a:buNone/>
              <a:defRPr sz="1200">
                <a:solidFill>
                  <a:srgbClr val="888888"/>
                </a:solidFill>
                <a:latin typeface="Calibri"/>
                <a:ea typeface="Calibri"/>
                <a:cs typeface="Calibri"/>
                <a:sym typeface="Calibri"/>
              </a:defRPr>
            </a:lvl6pPr>
            <a:lvl7pPr indent="0" lvl="6" marL="0" marR="0" rtl="0" algn="r">
              <a:spcBef>
                <a:spcPts val="0"/>
              </a:spcBef>
              <a:spcAft>
                <a:spcPts val="0"/>
              </a:spcAft>
              <a:buNone/>
              <a:defRPr sz="1200">
                <a:solidFill>
                  <a:srgbClr val="888888"/>
                </a:solidFill>
                <a:latin typeface="Calibri"/>
                <a:ea typeface="Calibri"/>
                <a:cs typeface="Calibri"/>
                <a:sym typeface="Calibri"/>
              </a:defRPr>
            </a:lvl7pPr>
            <a:lvl8pPr indent="0" lvl="7" marL="0" marR="0" rtl="0" algn="r">
              <a:spcBef>
                <a:spcPts val="0"/>
              </a:spcBef>
              <a:spcAft>
                <a:spcPts val="0"/>
              </a:spcAft>
              <a:buNone/>
              <a:defRPr sz="1200">
                <a:solidFill>
                  <a:srgbClr val="888888"/>
                </a:solidFill>
                <a:latin typeface="Calibri"/>
                <a:ea typeface="Calibri"/>
                <a:cs typeface="Calibri"/>
                <a:sym typeface="Calibri"/>
              </a:defRPr>
            </a:lvl8pPr>
            <a:lvl9pPr indent="0" lvl="8" marL="0" marR="0" rtl="0" algn="r">
              <a:spcBef>
                <a:spcPts val="0"/>
              </a:spcBef>
              <a:spcAft>
                <a:spcPts val="0"/>
              </a:spcAft>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0" name="Shape 220"/>
        <p:cNvGrpSpPr/>
        <p:nvPr/>
      </p:nvGrpSpPr>
      <p:grpSpPr>
        <a:xfrm>
          <a:off x="0" y="0"/>
          <a:ext cx="0" cy="0"/>
          <a:chOff x="0" y="0"/>
          <a:chExt cx="0" cy="0"/>
        </a:xfrm>
      </p:grpSpPr>
      <p:sp>
        <p:nvSpPr>
          <p:cNvPr id="221" name="Google Shape;221;p6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Rockwell"/>
              <a:buNone/>
              <a:defRPr b="0" i="0" sz="4400" u="none" cap="none" strike="noStrike">
                <a:solidFill>
                  <a:schemeClr val="dk1"/>
                </a:solidFill>
                <a:latin typeface="Rockwell"/>
                <a:ea typeface="Rockwell"/>
                <a:cs typeface="Rockwell"/>
                <a:sym typeface="Rockwel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22" name="Google Shape;222;p60"/>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Rockwell"/>
                <a:ea typeface="Rockwell"/>
                <a:cs typeface="Rockwell"/>
                <a:sym typeface="Rockwel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Rockwell"/>
                <a:ea typeface="Rockwell"/>
                <a:cs typeface="Rockwell"/>
                <a:sym typeface="Rockwel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Rockwell"/>
                <a:ea typeface="Rockwell"/>
                <a:cs typeface="Rockwell"/>
                <a:sym typeface="Rockwel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ckwell"/>
                <a:ea typeface="Rockwell"/>
                <a:cs typeface="Rockwell"/>
                <a:sym typeface="Rockwel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ckwell"/>
                <a:ea typeface="Rockwell"/>
                <a:cs typeface="Rockwell"/>
                <a:sym typeface="Rockwel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23" name="Google Shape;223;p6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24" name="Google Shape;224;p6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25" name="Google Shape;225;p6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spcAft>
                <a:spcPts val="0"/>
              </a:spcAft>
              <a:buNone/>
              <a:defRPr sz="1200">
                <a:solidFill>
                  <a:srgbClr val="888888"/>
                </a:solidFill>
                <a:latin typeface="Calibri"/>
                <a:ea typeface="Calibri"/>
                <a:cs typeface="Calibri"/>
                <a:sym typeface="Calibri"/>
              </a:defRPr>
            </a:lvl1pPr>
            <a:lvl2pPr indent="0" lvl="1" marL="0" marR="0" rtl="0" algn="r">
              <a:spcBef>
                <a:spcPts val="0"/>
              </a:spcBef>
              <a:spcAft>
                <a:spcPts val="0"/>
              </a:spcAft>
              <a:buNone/>
              <a:defRPr sz="1200">
                <a:solidFill>
                  <a:srgbClr val="888888"/>
                </a:solidFill>
                <a:latin typeface="Calibri"/>
                <a:ea typeface="Calibri"/>
                <a:cs typeface="Calibri"/>
                <a:sym typeface="Calibri"/>
              </a:defRPr>
            </a:lvl2pPr>
            <a:lvl3pPr indent="0" lvl="2" marL="0" marR="0" rtl="0" algn="r">
              <a:spcBef>
                <a:spcPts val="0"/>
              </a:spcBef>
              <a:spcAft>
                <a:spcPts val="0"/>
              </a:spcAft>
              <a:buNone/>
              <a:defRPr sz="1200">
                <a:solidFill>
                  <a:srgbClr val="888888"/>
                </a:solidFill>
                <a:latin typeface="Calibri"/>
                <a:ea typeface="Calibri"/>
                <a:cs typeface="Calibri"/>
                <a:sym typeface="Calibri"/>
              </a:defRPr>
            </a:lvl3pPr>
            <a:lvl4pPr indent="0" lvl="3" marL="0" marR="0" rtl="0" algn="r">
              <a:spcBef>
                <a:spcPts val="0"/>
              </a:spcBef>
              <a:spcAft>
                <a:spcPts val="0"/>
              </a:spcAft>
              <a:buNone/>
              <a:defRPr sz="1200">
                <a:solidFill>
                  <a:srgbClr val="888888"/>
                </a:solidFill>
                <a:latin typeface="Calibri"/>
                <a:ea typeface="Calibri"/>
                <a:cs typeface="Calibri"/>
                <a:sym typeface="Calibri"/>
              </a:defRPr>
            </a:lvl4pPr>
            <a:lvl5pPr indent="0" lvl="4" marL="0" marR="0" rtl="0" algn="r">
              <a:spcBef>
                <a:spcPts val="0"/>
              </a:spcBef>
              <a:spcAft>
                <a:spcPts val="0"/>
              </a:spcAft>
              <a:buNone/>
              <a:defRPr sz="1200">
                <a:solidFill>
                  <a:srgbClr val="888888"/>
                </a:solidFill>
                <a:latin typeface="Calibri"/>
                <a:ea typeface="Calibri"/>
                <a:cs typeface="Calibri"/>
                <a:sym typeface="Calibri"/>
              </a:defRPr>
            </a:lvl5pPr>
            <a:lvl6pPr indent="0" lvl="5" marL="0" marR="0" rtl="0" algn="r">
              <a:spcBef>
                <a:spcPts val="0"/>
              </a:spcBef>
              <a:spcAft>
                <a:spcPts val="0"/>
              </a:spcAft>
              <a:buNone/>
              <a:defRPr sz="1200">
                <a:solidFill>
                  <a:srgbClr val="888888"/>
                </a:solidFill>
                <a:latin typeface="Calibri"/>
                <a:ea typeface="Calibri"/>
                <a:cs typeface="Calibri"/>
                <a:sym typeface="Calibri"/>
              </a:defRPr>
            </a:lvl6pPr>
            <a:lvl7pPr indent="0" lvl="6" marL="0" marR="0" rtl="0" algn="r">
              <a:spcBef>
                <a:spcPts val="0"/>
              </a:spcBef>
              <a:spcAft>
                <a:spcPts val="0"/>
              </a:spcAft>
              <a:buNone/>
              <a:defRPr sz="1200">
                <a:solidFill>
                  <a:srgbClr val="888888"/>
                </a:solidFill>
                <a:latin typeface="Calibri"/>
                <a:ea typeface="Calibri"/>
                <a:cs typeface="Calibri"/>
                <a:sym typeface="Calibri"/>
              </a:defRPr>
            </a:lvl7pPr>
            <a:lvl8pPr indent="0" lvl="7" marL="0" marR="0" rtl="0" algn="r">
              <a:spcBef>
                <a:spcPts val="0"/>
              </a:spcBef>
              <a:spcAft>
                <a:spcPts val="0"/>
              </a:spcAft>
              <a:buNone/>
              <a:defRPr sz="1200">
                <a:solidFill>
                  <a:srgbClr val="888888"/>
                </a:solidFill>
                <a:latin typeface="Calibri"/>
                <a:ea typeface="Calibri"/>
                <a:cs typeface="Calibri"/>
                <a:sym typeface="Calibri"/>
              </a:defRPr>
            </a:lvl8pPr>
            <a:lvl9pPr indent="0" lvl="8" marL="0" marR="0" rtl="0" algn="r">
              <a:spcBef>
                <a:spcPts val="0"/>
              </a:spcBef>
              <a:spcAft>
                <a:spcPts val="0"/>
              </a:spcAft>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48.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4.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15.png"/><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15.png"/><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19.png"/><Relationship Id="rId4" Type="http://schemas.openxmlformats.org/officeDocument/2006/relationships/image" Target="../media/image5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18.png"/><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21.png"/><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24.png"/><Relationship Id="rId4" Type="http://schemas.openxmlformats.org/officeDocument/2006/relationships/image" Target="../media/image25.png"/><Relationship Id="rId5"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6.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2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3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9.png"/><Relationship Id="rId4" Type="http://schemas.openxmlformats.org/officeDocument/2006/relationships/image" Target="../media/image3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53.png"/><Relationship Id="rId4" Type="http://schemas.openxmlformats.org/officeDocument/2006/relationships/image" Target="../media/image3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3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9.xml"/><Relationship Id="rId3" Type="http://schemas.openxmlformats.org/officeDocument/2006/relationships/image" Target="../media/image37.png"/><Relationship Id="rId4" Type="http://schemas.openxmlformats.org/officeDocument/2006/relationships/image" Target="../media/image3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6.jpg"/><Relationship Id="rId4" Type="http://schemas.openxmlformats.org/officeDocument/2006/relationships/image" Target="../media/image9.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0.xml"/><Relationship Id="rId3" Type="http://schemas.openxmlformats.org/officeDocument/2006/relationships/image" Target="../media/image34.png"/><Relationship Id="rId4" Type="http://schemas.openxmlformats.org/officeDocument/2006/relationships/image" Target="../media/image3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1.xml"/><Relationship Id="rId3" Type="http://schemas.openxmlformats.org/officeDocument/2006/relationships/image" Target="../media/image41.png"/><Relationship Id="rId4" Type="http://schemas.openxmlformats.org/officeDocument/2006/relationships/image" Target="../media/image3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3.xml"/><Relationship Id="rId3" Type="http://schemas.openxmlformats.org/officeDocument/2006/relationships/image" Target="../media/image42.png"/><Relationship Id="rId4" Type="http://schemas.openxmlformats.org/officeDocument/2006/relationships/image" Target="../media/image4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6.xml"/><Relationship Id="rId3" Type="http://schemas.openxmlformats.org/officeDocument/2006/relationships/image" Target="../media/image44.png"/><Relationship Id="rId4" Type="http://schemas.openxmlformats.org/officeDocument/2006/relationships/image" Target="../media/image38.png"/><Relationship Id="rId5" Type="http://schemas.openxmlformats.org/officeDocument/2006/relationships/image" Target="../media/image4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37.xml"/><Relationship Id="rId3" Type="http://schemas.openxmlformats.org/officeDocument/2006/relationships/image" Target="../media/image46.png"/><Relationship Id="rId4" Type="http://schemas.openxmlformats.org/officeDocument/2006/relationships/image" Target="../media/image45.png"/><Relationship Id="rId5" Type="http://schemas.openxmlformats.org/officeDocument/2006/relationships/image" Target="../media/image49.png"/><Relationship Id="rId6" Type="http://schemas.openxmlformats.org/officeDocument/2006/relationships/image" Target="../media/image50.png"/><Relationship Id="rId7" Type="http://schemas.openxmlformats.org/officeDocument/2006/relationships/hyperlink" Target="https://github.com/ninoch/Trend-Simpsons-Paradox"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38.xml"/><Relationship Id="rId3" Type="http://schemas.openxmlformats.org/officeDocument/2006/relationships/hyperlink" Target="https://github.com/ninoch/DoGR"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39.xml"/><Relationship Id="rId3" Type="http://schemas.openxmlformats.org/officeDocument/2006/relationships/image" Target="../media/image47.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6.jpg"/><Relationship Id="rId4" Type="http://schemas.openxmlformats.org/officeDocument/2006/relationships/image" Target="../media/image9.png"/><Relationship Id="rId5" Type="http://schemas.openxmlformats.org/officeDocument/2006/relationships/image" Target="../media/image8.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40.xml"/><Relationship Id="rId3" Type="http://schemas.openxmlformats.org/officeDocument/2006/relationships/image" Target="../media/image51.png"/><Relationship Id="rId4" Type="http://schemas.openxmlformats.org/officeDocument/2006/relationships/hyperlink" Target="https://github.com/ninoch/DoGR"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41.xml"/><Relationship Id="rId3" Type="http://schemas.openxmlformats.org/officeDocument/2006/relationships/image" Target="../media/image51.png"/><Relationship Id="rId4" Type="http://schemas.openxmlformats.org/officeDocument/2006/relationships/hyperlink" Target="https://github.com/ninoch/DoGR"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42.xml"/><Relationship Id="rId3" Type="http://schemas.openxmlformats.org/officeDocument/2006/relationships/image" Target="../media/image5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43.xml"/><Relationship Id="rId3" Type="http://schemas.openxmlformats.org/officeDocument/2006/relationships/image" Target="../media/image5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44.xml"/><Relationship Id="rId3" Type="http://schemas.openxmlformats.org/officeDocument/2006/relationships/image" Target="../media/image56.png"/><Relationship Id="rId4" Type="http://schemas.openxmlformats.org/officeDocument/2006/relationships/image" Target="../media/image55.png"/><Relationship Id="rId5" Type="http://schemas.openxmlformats.org/officeDocument/2006/relationships/image" Target="../media/image5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60.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4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1"/>
          <p:cNvSpPr txBox="1"/>
          <p:nvPr>
            <p:ph type="ctrTitle"/>
          </p:nvPr>
        </p:nvSpPr>
        <p:spPr>
          <a:xfrm>
            <a:off x="914400" y="2130425"/>
            <a:ext cx="10363200" cy="14700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6000"/>
              <a:buFont typeface="Calibri"/>
              <a:buNone/>
            </a:pPr>
            <a:r>
              <a:rPr lang="en-US" sz="3600">
                <a:solidFill>
                  <a:srgbClr val="7F7F7F"/>
                </a:solidFill>
              </a:rPr>
              <a:t>DSCI-531: FAIRNESS IN ARTIFICIAL INTELLIGENCE</a:t>
            </a:r>
            <a:br>
              <a:rPr lang="en-US" sz="4000"/>
            </a:br>
            <a:br>
              <a:rPr lang="en-US"/>
            </a:br>
            <a:br>
              <a:rPr lang="en-US"/>
            </a:br>
            <a:r>
              <a:rPr lang="en-US"/>
              <a:t>BIAS IN DATA</a:t>
            </a:r>
            <a:br>
              <a:rPr lang="en-US"/>
            </a:br>
            <a:endParaRPr/>
          </a:p>
        </p:txBody>
      </p:sp>
      <p:sp>
        <p:nvSpPr>
          <p:cNvPr id="284" name="Google Shape;284;p1"/>
          <p:cNvSpPr txBox="1"/>
          <p:nvPr>
            <p:ph idx="1" type="subTitle"/>
          </p:nvPr>
        </p:nvSpPr>
        <p:spPr>
          <a:xfrm>
            <a:off x="1828800" y="3886200"/>
            <a:ext cx="8534400" cy="1993106"/>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Clr>
                <a:srgbClr val="888888"/>
              </a:buClr>
              <a:buSzPts val="2800"/>
              <a:buNone/>
            </a:pPr>
            <a:r>
              <a:rPr lang="en-US"/>
              <a:t>Keith Burghardt</a:t>
            </a:r>
            <a:endParaRPr/>
          </a:p>
          <a:p>
            <a:pPr indent="0" lvl="0" marL="0" rtl="0" algn="ctr">
              <a:spcBef>
                <a:spcPts val="560"/>
              </a:spcBef>
              <a:spcAft>
                <a:spcPts val="0"/>
              </a:spcAft>
              <a:buClr>
                <a:srgbClr val="888888"/>
              </a:buClr>
              <a:buSzPts val="2800"/>
              <a:buNone/>
            </a:pPr>
            <a:r>
              <a:rPr lang="en-US"/>
              <a:t>February 5, 2024</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p10"/>
          <p:cNvSpPr txBox="1"/>
          <p:nvPr>
            <p:ph type="title"/>
          </p:nvPr>
        </p:nvSpPr>
        <p:spPr>
          <a:xfrm>
            <a:off x="609600" y="219075"/>
            <a:ext cx="10260013" cy="639763"/>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Sampling bias</a:t>
            </a:r>
            <a:endParaRPr/>
          </a:p>
        </p:txBody>
      </p:sp>
      <p:pic>
        <p:nvPicPr>
          <p:cNvPr descr="A close up of a map&#10;&#10;Description generated with very high confidence" id="384" name="Google Shape;384;p10"/>
          <p:cNvPicPr preferRelativeResize="0"/>
          <p:nvPr>
            <p:ph idx="1" type="body"/>
          </p:nvPr>
        </p:nvPicPr>
        <p:blipFill rotWithShape="1">
          <a:blip r:embed="rId3">
            <a:alphaModFix/>
          </a:blip>
          <a:srcRect b="0" l="0" r="0" t="0"/>
          <a:stretch/>
        </p:blipFill>
        <p:spPr>
          <a:xfrm>
            <a:off x="771714" y="2559991"/>
            <a:ext cx="5060572" cy="3378286"/>
          </a:xfrm>
          <a:prstGeom prst="rect">
            <a:avLst/>
          </a:prstGeom>
          <a:noFill/>
          <a:ln>
            <a:noFill/>
          </a:ln>
        </p:spPr>
      </p:pic>
      <p:pic>
        <p:nvPicPr>
          <p:cNvPr descr="A close up of a map&#10;&#10;Description generated with very high confidence" id="385" name="Google Shape;385;p10"/>
          <p:cNvPicPr preferRelativeResize="0"/>
          <p:nvPr>
            <p:ph idx="2" type="body"/>
          </p:nvPr>
        </p:nvPicPr>
        <p:blipFill rotWithShape="1">
          <a:blip r:embed="rId4">
            <a:alphaModFix/>
          </a:blip>
          <a:srcRect b="0" l="0" r="0" t="0"/>
          <a:stretch/>
        </p:blipFill>
        <p:spPr>
          <a:xfrm>
            <a:off x="6359714" y="2559991"/>
            <a:ext cx="5060572" cy="3378286"/>
          </a:xfrm>
          <a:prstGeom prst="rect">
            <a:avLst/>
          </a:prstGeom>
          <a:noFill/>
          <a:ln>
            <a:noFill/>
          </a:ln>
        </p:spPr>
      </p:pic>
      <p:sp>
        <p:nvSpPr>
          <p:cNvPr id="386" name="Google Shape;386;p10"/>
          <p:cNvSpPr txBox="1"/>
          <p:nvPr/>
        </p:nvSpPr>
        <p:spPr>
          <a:xfrm>
            <a:off x="1418646" y="1712826"/>
            <a:ext cx="4065942" cy="83099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400">
                <a:solidFill>
                  <a:schemeClr val="dk1"/>
                </a:solidFill>
                <a:latin typeface="Rockwell"/>
                <a:ea typeface="Rockwell"/>
                <a:cs typeface="Rockwell"/>
                <a:sym typeface="Rockwell"/>
              </a:rPr>
              <a:t>Subgroups uniformly represented in population</a:t>
            </a:r>
            <a:endParaRPr/>
          </a:p>
        </p:txBody>
      </p:sp>
      <p:sp>
        <p:nvSpPr>
          <p:cNvPr id="387" name="Google Shape;387;p10"/>
          <p:cNvSpPr txBox="1"/>
          <p:nvPr/>
        </p:nvSpPr>
        <p:spPr>
          <a:xfrm>
            <a:off x="6872931" y="1712826"/>
            <a:ext cx="4211188" cy="83099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400">
                <a:solidFill>
                  <a:schemeClr val="dk1"/>
                </a:solidFill>
                <a:latin typeface="Rockwell"/>
                <a:ea typeface="Rockwell"/>
                <a:cs typeface="Rockwell"/>
                <a:sym typeface="Rockwell"/>
              </a:rPr>
              <a:t>Subgroups overrepresented in the population</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pic>
        <p:nvPicPr>
          <p:cNvPr id="393" name="Google Shape;393;p11"/>
          <p:cNvPicPr preferRelativeResize="0"/>
          <p:nvPr>
            <p:ph idx="1" type="body"/>
          </p:nvPr>
        </p:nvPicPr>
        <p:blipFill rotWithShape="1">
          <a:blip r:embed="rId3">
            <a:alphaModFix/>
          </a:blip>
          <a:srcRect b="0" l="0" r="0" t="0"/>
          <a:stretch/>
        </p:blipFill>
        <p:spPr>
          <a:xfrm>
            <a:off x="203200" y="491647"/>
            <a:ext cx="5129474" cy="2342938"/>
          </a:xfrm>
          <a:prstGeom prst="rect">
            <a:avLst/>
          </a:prstGeom>
          <a:noFill/>
          <a:ln>
            <a:noFill/>
          </a:ln>
        </p:spPr>
      </p:pic>
      <p:pic>
        <p:nvPicPr>
          <p:cNvPr descr="A screenshot of a cell phone&#10;&#10;Description generated with very high confidence" id="394" name="Google Shape;394;p11"/>
          <p:cNvPicPr preferRelativeResize="0"/>
          <p:nvPr>
            <p:ph idx="2" type="body"/>
          </p:nvPr>
        </p:nvPicPr>
        <p:blipFill rotWithShape="1">
          <a:blip r:embed="rId4">
            <a:alphaModFix/>
          </a:blip>
          <a:srcRect b="0" l="0" r="0" t="0"/>
          <a:stretch/>
        </p:blipFill>
        <p:spPr>
          <a:xfrm>
            <a:off x="6350000" y="1621826"/>
            <a:ext cx="5638800" cy="4147747"/>
          </a:xfrm>
          <a:prstGeom prst="rect">
            <a:avLst/>
          </a:prstGeom>
          <a:noFill/>
          <a:ln>
            <a:noFill/>
          </a:ln>
        </p:spPr>
      </p:pic>
      <p:sp>
        <p:nvSpPr>
          <p:cNvPr id="395" name="Google Shape;395;p11"/>
          <p:cNvSpPr txBox="1"/>
          <p:nvPr/>
        </p:nvSpPr>
        <p:spPr>
          <a:xfrm>
            <a:off x="576156" y="2703445"/>
            <a:ext cx="4841005"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Calibri"/>
                <a:ea typeface="Calibri"/>
                <a:cs typeface="Calibri"/>
                <a:sym typeface="Calibri"/>
              </a:rPr>
              <a:t>Source: Science, Vol. 187, No. 4175 (1975), pp. 398-404 </a:t>
            </a:r>
            <a:endParaRPr/>
          </a:p>
        </p:txBody>
      </p:sp>
      <p:sp>
        <p:nvSpPr>
          <p:cNvPr id="396" name="Google Shape;396;p11"/>
          <p:cNvSpPr/>
          <p:nvPr/>
        </p:nvSpPr>
        <p:spPr>
          <a:xfrm>
            <a:off x="1526650" y="3695699"/>
            <a:ext cx="1049572" cy="1739320"/>
          </a:xfrm>
          <a:prstGeom prst="rect">
            <a:avLst/>
          </a:prstGeom>
          <a:solidFill>
            <a:srgbClr val="00B0F0"/>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400"/>
              <a:buFont typeface="Calibri"/>
              <a:buNone/>
            </a:pPr>
            <a:r>
              <a:rPr lang="en-US" sz="2400">
                <a:solidFill>
                  <a:schemeClr val="dk1"/>
                </a:solidFill>
                <a:latin typeface="Calibri"/>
                <a:ea typeface="Calibri"/>
                <a:cs typeface="Calibri"/>
                <a:sym typeface="Calibri"/>
              </a:rPr>
              <a:t>43</a:t>
            </a:r>
            <a:r>
              <a:rPr b="0" i="0" lang="en-US" sz="2400" u="none" cap="none" strike="noStrike">
                <a:solidFill>
                  <a:schemeClr val="dk1"/>
                </a:solidFill>
                <a:latin typeface="Times"/>
                <a:ea typeface="Times"/>
                <a:cs typeface="Times"/>
                <a:sym typeface="Times"/>
              </a:rPr>
              <a:t>% </a:t>
            </a:r>
            <a:endParaRPr/>
          </a:p>
          <a:p>
            <a:pPr indent="0" lvl="0" marL="0" marR="0" rtl="0" algn="ctr">
              <a:lnSpc>
                <a:spcPct val="100000"/>
              </a:lnSpc>
              <a:spcBef>
                <a:spcPts val="0"/>
              </a:spcBef>
              <a:spcAft>
                <a:spcPts val="0"/>
              </a:spcAft>
              <a:buClr>
                <a:schemeClr val="dk1"/>
              </a:buClr>
              <a:buSzPts val="2400"/>
              <a:buFont typeface="Calibri"/>
              <a:buNone/>
            </a:pPr>
            <a:r>
              <a:rPr lang="en-US" sz="2400">
                <a:solidFill>
                  <a:schemeClr val="dk1"/>
                </a:solidFill>
                <a:latin typeface="Calibri"/>
                <a:ea typeface="Calibri"/>
                <a:cs typeface="Calibri"/>
                <a:sym typeface="Calibri"/>
              </a:rPr>
              <a:t>men</a:t>
            </a:r>
            <a:endParaRPr/>
          </a:p>
        </p:txBody>
      </p:sp>
      <p:sp>
        <p:nvSpPr>
          <p:cNvPr id="397" name="Google Shape;397;p11"/>
          <p:cNvSpPr/>
          <p:nvPr/>
        </p:nvSpPr>
        <p:spPr>
          <a:xfrm>
            <a:off x="2888753" y="4063117"/>
            <a:ext cx="1049572" cy="1371902"/>
          </a:xfrm>
          <a:prstGeom prst="rect">
            <a:avLst/>
          </a:prstGeom>
          <a:solidFill>
            <a:srgbClr val="FF99C8"/>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400"/>
              <a:buFont typeface="Calibri"/>
              <a:buNone/>
            </a:pPr>
            <a:r>
              <a:rPr lang="en-US" sz="2400">
                <a:solidFill>
                  <a:schemeClr val="dk1"/>
                </a:solidFill>
                <a:latin typeface="Calibri"/>
                <a:ea typeface="Calibri"/>
                <a:cs typeface="Calibri"/>
                <a:sym typeface="Calibri"/>
              </a:rPr>
              <a:t>35</a:t>
            </a:r>
            <a:r>
              <a:rPr b="0" i="0" lang="en-US" sz="2400" u="none" cap="none" strike="noStrike">
                <a:solidFill>
                  <a:schemeClr val="dk1"/>
                </a:solidFill>
                <a:latin typeface="Times"/>
                <a:ea typeface="Times"/>
                <a:cs typeface="Times"/>
                <a:sym typeface="Times"/>
              </a:rPr>
              <a:t>%</a:t>
            </a:r>
            <a:endParaRPr/>
          </a:p>
          <a:p>
            <a:pPr indent="0" lvl="0" marL="0" marR="0" rtl="0" algn="ctr">
              <a:lnSpc>
                <a:spcPct val="100000"/>
              </a:lnSpc>
              <a:spcBef>
                <a:spcPts val="0"/>
              </a:spcBef>
              <a:spcAft>
                <a:spcPts val="0"/>
              </a:spcAft>
              <a:buClr>
                <a:schemeClr val="dk1"/>
              </a:buClr>
              <a:buSzPts val="2400"/>
              <a:buFont typeface="Calibri"/>
              <a:buNone/>
            </a:pPr>
            <a:r>
              <a:rPr lang="en-US" sz="2400">
                <a:solidFill>
                  <a:schemeClr val="dk1"/>
                </a:solidFill>
                <a:latin typeface="Calibri"/>
                <a:ea typeface="Calibri"/>
                <a:cs typeface="Calibri"/>
                <a:sym typeface="Calibri"/>
              </a:rPr>
              <a:t>women</a:t>
            </a:r>
            <a:endParaRPr b="0" i="0" sz="2400" u="none" cap="none" strike="noStrike">
              <a:solidFill>
                <a:schemeClr val="dk1"/>
              </a:solidFill>
              <a:latin typeface="Calibri"/>
              <a:ea typeface="Calibri"/>
              <a:cs typeface="Calibri"/>
              <a:sym typeface="Calibri"/>
            </a:endParaRPr>
          </a:p>
        </p:txBody>
      </p:sp>
      <p:sp>
        <p:nvSpPr>
          <p:cNvPr id="398" name="Google Shape;398;p11"/>
          <p:cNvSpPr txBox="1"/>
          <p:nvPr/>
        </p:nvSpPr>
        <p:spPr>
          <a:xfrm>
            <a:off x="497568" y="5584907"/>
            <a:ext cx="4835106"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Percent of applicants admitted for graduate study</a:t>
            </a:r>
            <a:endParaRPr/>
          </a:p>
        </p:txBody>
      </p:sp>
      <p:sp>
        <p:nvSpPr>
          <p:cNvPr id="399" name="Google Shape;399;p11"/>
          <p:cNvSpPr txBox="1"/>
          <p:nvPr/>
        </p:nvSpPr>
        <p:spPr>
          <a:xfrm>
            <a:off x="7054593" y="1599388"/>
            <a:ext cx="406207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Admissions disaggregated by department</a:t>
            </a:r>
            <a:endParaRPr/>
          </a:p>
        </p:txBody>
      </p:sp>
      <p:sp>
        <p:nvSpPr>
          <p:cNvPr id="400" name="Google Shape;400;p11"/>
          <p:cNvSpPr/>
          <p:nvPr/>
        </p:nvSpPr>
        <p:spPr>
          <a:xfrm>
            <a:off x="389615" y="3227786"/>
            <a:ext cx="4943060" cy="2921590"/>
          </a:xfrm>
          <a:prstGeom prst="roundRect">
            <a:avLst>
              <a:gd fmla="val 16667" name="adj"/>
            </a:avLst>
          </a:prstGeom>
          <a:noFill/>
          <a:ln cap="flat" cmpd="sng" w="1905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Times"/>
              <a:ea typeface="Times"/>
              <a:cs typeface="Times"/>
              <a:sym typeface="Times"/>
            </a:endParaRPr>
          </a:p>
        </p:txBody>
      </p:sp>
      <p:sp>
        <p:nvSpPr>
          <p:cNvPr id="401" name="Google Shape;401;p11"/>
          <p:cNvSpPr/>
          <p:nvPr/>
        </p:nvSpPr>
        <p:spPr>
          <a:xfrm>
            <a:off x="7151298" y="5295301"/>
            <a:ext cx="4471741" cy="1154676"/>
          </a:xfrm>
          <a:prstGeom prst="leftRightArrow">
            <a:avLst>
              <a:gd fmla="val 65838" name="adj1"/>
              <a:gd fmla="val 50000" name="adj2"/>
            </a:avLst>
          </a:prstGeom>
          <a:gradFill>
            <a:gsLst>
              <a:gs pos="0">
                <a:srgbClr val="C00000"/>
              </a:gs>
              <a:gs pos="58999">
                <a:srgbClr val="4E8BCD"/>
              </a:gs>
              <a:gs pos="100000">
                <a:srgbClr val="0070C0"/>
              </a:gs>
            </a:gsLst>
            <a:lin ang="10800000" scaled="0"/>
          </a:gra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Different population of applicants: more women apply to selective depts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9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p12"/>
          <p:cNvSpPr txBox="1"/>
          <p:nvPr>
            <p:ph type="title"/>
          </p:nvPr>
        </p:nvSpPr>
        <p:spPr>
          <a:xfrm>
            <a:off x="609600" y="219075"/>
            <a:ext cx="10260013" cy="639763"/>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Survivor bias</a:t>
            </a:r>
            <a:endParaRPr/>
          </a:p>
        </p:txBody>
      </p:sp>
      <p:pic>
        <p:nvPicPr>
          <p:cNvPr id="407" name="Google Shape;407;p12"/>
          <p:cNvPicPr preferRelativeResize="0"/>
          <p:nvPr>
            <p:ph idx="1" type="body"/>
          </p:nvPr>
        </p:nvPicPr>
        <p:blipFill rotWithShape="1">
          <a:blip r:embed="rId3">
            <a:alphaModFix/>
          </a:blip>
          <a:srcRect b="0" l="0" r="0" t="0"/>
          <a:stretch/>
        </p:blipFill>
        <p:spPr>
          <a:xfrm>
            <a:off x="609600" y="1589980"/>
            <a:ext cx="5384800" cy="4189215"/>
          </a:xfrm>
          <a:prstGeom prst="rect">
            <a:avLst/>
          </a:prstGeom>
          <a:noFill/>
          <a:ln>
            <a:noFill/>
          </a:ln>
        </p:spPr>
      </p:pic>
      <p:sp>
        <p:nvSpPr>
          <p:cNvPr id="408" name="Google Shape;408;p12"/>
          <p:cNvSpPr txBox="1"/>
          <p:nvPr>
            <p:ph idx="2" type="body"/>
          </p:nvPr>
        </p:nvSpPr>
        <p:spPr>
          <a:xfrm>
            <a:off x="6197600" y="1243587"/>
            <a:ext cx="5384800" cy="4882579"/>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2800"/>
              <a:buChar char="•"/>
            </a:pPr>
            <a:r>
              <a:rPr lang="en-US"/>
              <a:t>WWII fighter planes coming in from battle had a distinctive pattern of damage from enemy guns</a:t>
            </a:r>
            <a:endParaRPr/>
          </a:p>
          <a:p>
            <a:pPr indent="-342900" lvl="0" marL="342900" rtl="0" algn="l">
              <a:spcBef>
                <a:spcPts val="560"/>
              </a:spcBef>
              <a:spcAft>
                <a:spcPts val="0"/>
              </a:spcAft>
              <a:buClr>
                <a:schemeClr val="dk1"/>
              </a:buClr>
              <a:buSzPts val="2800"/>
              <a:buChar char="•"/>
            </a:pPr>
            <a:r>
              <a:rPr lang="en-US"/>
              <a:t>Where should you reinforce the plane to ensure it would not be shot down?</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13"/>
          <p:cNvSpPr txBox="1"/>
          <p:nvPr>
            <p:ph type="title"/>
          </p:nvPr>
        </p:nvSpPr>
        <p:spPr>
          <a:xfrm>
            <a:off x="609600" y="219075"/>
            <a:ext cx="10260013" cy="639763"/>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Survivor bias</a:t>
            </a:r>
            <a:endParaRPr/>
          </a:p>
        </p:txBody>
      </p:sp>
      <p:sp>
        <p:nvSpPr>
          <p:cNvPr id="414" name="Google Shape;414;p13"/>
          <p:cNvSpPr txBox="1"/>
          <p:nvPr>
            <p:ph idx="1" type="body"/>
          </p:nvPr>
        </p:nvSpPr>
        <p:spPr>
          <a:xfrm>
            <a:off x="609601" y="1666959"/>
            <a:ext cx="10980929" cy="4459207"/>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2800"/>
              <a:buChar char="•"/>
            </a:pPr>
            <a:r>
              <a:rPr lang="en-US"/>
              <a:t>Mortality rate among aging cohort</a:t>
            </a:r>
            <a:endParaRPr/>
          </a:p>
          <a:p>
            <a:pPr indent="-285750" lvl="1" marL="742950" rtl="0" algn="l">
              <a:spcBef>
                <a:spcPts val="480"/>
              </a:spcBef>
              <a:spcAft>
                <a:spcPts val="0"/>
              </a:spcAft>
              <a:buClr>
                <a:schemeClr val="dk1"/>
              </a:buClr>
              <a:buSzPts val="2400"/>
              <a:buChar char="–"/>
            </a:pPr>
            <a:r>
              <a:rPr lang="en-US"/>
              <a:t>Age: time since release from prison</a:t>
            </a:r>
            <a:endParaRPr/>
          </a:p>
          <a:p>
            <a:pPr indent="-285750" lvl="1" marL="742950" rtl="0" algn="l">
              <a:spcBef>
                <a:spcPts val="480"/>
              </a:spcBef>
              <a:spcAft>
                <a:spcPts val="0"/>
              </a:spcAft>
              <a:buClr>
                <a:schemeClr val="dk1"/>
              </a:buClr>
              <a:buSzPts val="2400"/>
              <a:buChar char="–"/>
            </a:pPr>
            <a:r>
              <a:rPr lang="en-US"/>
              <a:t>Death: recidivism (commit another crime)</a:t>
            </a:r>
            <a:endParaRPr/>
          </a:p>
          <a:p>
            <a:pPr indent="-285750" lvl="1" marL="742950" rtl="0" algn="l">
              <a:spcBef>
                <a:spcPts val="480"/>
              </a:spcBef>
              <a:spcAft>
                <a:spcPts val="0"/>
              </a:spcAft>
              <a:buClr>
                <a:schemeClr val="dk1"/>
              </a:buClr>
              <a:buSzPts val="2400"/>
              <a:buChar char="–"/>
            </a:pPr>
            <a:r>
              <a:rPr lang="en-US"/>
              <a:t>Cohort mortality rate is the weighted sum of the subgroup mortality rates, where the weights are the relative size of the subgroups</a:t>
            </a:r>
            <a:endParaRPr/>
          </a:p>
          <a:p>
            <a:pPr indent="-342900" lvl="0" marL="342900" rtl="0" algn="l">
              <a:spcBef>
                <a:spcPts val="560"/>
              </a:spcBef>
              <a:spcAft>
                <a:spcPts val="0"/>
              </a:spcAft>
              <a:buClr>
                <a:schemeClr val="dk1"/>
              </a:buClr>
              <a:buSzPts val="2800"/>
              <a:buChar char="•"/>
            </a:pPr>
            <a:r>
              <a:rPr lang="en-US"/>
              <a:t>Cohort mortality rate does not tell you about the behavior of subgroups (or individuals)</a:t>
            </a:r>
            <a:endParaRPr/>
          </a:p>
        </p:txBody>
      </p:sp>
      <p:sp>
        <p:nvSpPr>
          <p:cNvPr id="415" name="Google Shape;415;p13"/>
          <p:cNvSpPr/>
          <p:nvPr/>
        </p:nvSpPr>
        <p:spPr>
          <a:xfrm>
            <a:off x="704014" y="903029"/>
            <a:ext cx="9038803"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n-US" sz="1800">
                <a:solidFill>
                  <a:srgbClr val="444444"/>
                </a:solidFill>
                <a:latin typeface="Helvetica Neue"/>
                <a:ea typeface="Helvetica Neue"/>
                <a:cs typeface="Helvetica Neue"/>
                <a:sym typeface="Helvetica Neue"/>
              </a:rPr>
              <a:t>[Vaupel, J. W. and Yashin, A. I. (1985). Heterogeneity's ruses: some surprising effects of selection on population dynamics. </a:t>
            </a:r>
            <a:r>
              <a:rPr b="0" i="1" lang="en-US" sz="1800">
                <a:solidFill>
                  <a:srgbClr val="444444"/>
                </a:solidFill>
                <a:latin typeface="Helvetica Neue"/>
                <a:ea typeface="Helvetica Neue"/>
                <a:cs typeface="Helvetica Neue"/>
                <a:sym typeface="Helvetica Neue"/>
              </a:rPr>
              <a:t>The American Statistician</a:t>
            </a:r>
            <a:r>
              <a:rPr b="0" lang="en-US" sz="1800">
                <a:solidFill>
                  <a:srgbClr val="444444"/>
                </a:solidFill>
                <a:latin typeface="Helvetica Neue"/>
                <a:ea typeface="Helvetica Neue"/>
                <a:cs typeface="Helvetica Neue"/>
                <a:sym typeface="Helvetica Neue"/>
              </a:rPr>
              <a:t>, 39(3):176-185.]</a:t>
            </a:r>
            <a:endParaRPr sz="1800">
              <a:solidFill>
                <a:schemeClr val="dk1"/>
              </a:solidFill>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p14"/>
          <p:cNvSpPr txBox="1"/>
          <p:nvPr>
            <p:ph type="title"/>
          </p:nvPr>
        </p:nvSpPr>
        <p:spPr>
          <a:xfrm>
            <a:off x="609600" y="219075"/>
            <a:ext cx="10260013" cy="639763"/>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Survivor bias</a:t>
            </a:r>
            <a:endParaRPr/>
          </a:p>
        </p:txBody>
      </p:sp>
      <p:sp>
        <p:nvSpPr>
          <p:cNvPr id="421" name="Google Shape;421;p14"/>
          <p:cNvSpPr txBox="1"/>
          <p:nvPr/>
        </p:nvSpPr>
        <p:spPr>
          <a:xfrm>
            <a:off x="1354617" y="1187935"/>
            <a:ext cx="3964806"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Calibri"/>
                <a:ea typeface="Calibri"/>
                <a:cs typeface="Calibri"/>
                <a:sym typeface="Calibri"/>
              </a:rPr>
              <a:t>Recidivism rate of convicts released from prison declines with  age</a:t>
            </a:r>
            <a:endParaRPr/>
          </a:p>
        </p:txBody>
      </p:sp>
      <p:pic>
        <p:nvPicPr>
          <p:cNvPr id="422" name="Google Shape;422;p14"/>
          <p:cNvPicPr preferRelativeResize="0"/>
          <p:nvPr>
            <p:ph idx="1" type="body"/>
          </p:nvPr>
        </p:nvPicPr>
        <p:blipFill rotWithShape="1">
          <a:blip r:embed="rId3">
            <a:alphaModFix/>
          </a:blip>
          <a:srcRect b="0" l="0" r="0" t="1295"/>
          <a:stretch/>
        </p:blipFill>
        <p:spPr>
          <a:xfrm>
            <a:off x="1442080" y="2436962"/>
            <a:ext cx="3515014" cy="3291840"/>
          </a:xfrm>
          <a:prstGeom prst="rect">
            <a:avLst/>
          </a:prstGeom>
          <a:noFill/>
          <a:ln>
            <a:noFill/>
          </a:ln>
        </p:spPr>
      </p:pic>
      <p:pic>
        <p:nvPicPr>
          <p:cNvPr id="423" name="Google Shape;423;p14"/>
          <p:cNvPicPr preferRelativeResize="0"/>
          <p:nvPr/>
        </p:nvPicPr>
        <p:blipFill rotWithShape="1">
          <a:blip r:embed="rId4">
            <a:alphaModFix/>
          </a:blip>
          <a:srcRect b="0" l="0" r="0" t="0"/>
          <a:stretch/>
        </p:blipFill>
        <p:spPr>
          <a:xfrm>
            <a:off x="6081965" y="2240784"/>
            <a:ext cx="4048667" cy="3657600"/>
          </a:xfrm>
          <a:prstGeom prst="rect">
            <a:avLst/>
          </a:prstGeom>
          <a:noFill/>
          <a:ln>
            <a:noFill/>
          </a:ln>
        </p:spPr>
      </p:pic>
      <p:sp>
        <p:nvSpPr>
          <p:cNvPr id="424" name="Google Shape;424;p14"/>
          <p:cNvSpPr/>
          <p:nvPr/>
        </p:nvSpPr>
        <p:spPr>
          <a:xfrm>
            <a:off x="6342490" y="1187935"/>
            <a:ext cx="5292919"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Calibri"/>
                <a:ea typeface="Calibri"/>
                <a:cs typeface="Calibri"/>
                <a:sym typeface="Calibri"/>
              </a:rPr>
              <a:t>In reality, two subgroups: incorrigibles and reformed. Over time, fewer incorrigibles in the population</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sp>
        <p:nvSpPr>
          <p:cNvPr id="429" name="Google Shape;429;p15"/>
          <p:cNvSpPr txBox="1"/>
          <p:nvPr>
            <p:ph type="title"/>
          </p:nvPr>
        </p:nvSpPr>
        <p:spPr>
          <a:xfrm>
            <a:off x="609600" y="219075"/>
            <a:ext cx="10260013" cy="639763"/>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Survivor bias</a:t>
            </a:r>
            <a:endParaRPr/>
          </a:p>
        </p:txBody>
      </p:sp>
      <p:sp>
        <p:nvSpPr>
          <p:cNvPr id="430" name="Google Shape;430;p15"/>
          <p:cNvSpPr txBox="1"/>
          <p:nvPr/>
        </p:nvSpPr>
        <p:spPr>
          <a:xfrm>
            <a:off x="1354617" y="1187935"/>
            <a:ext cx="3964806"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Calibri"/>
                <a:ea typeface="Calibri"/>
                <a:cs typeface="Calibri"/>
                <a:sym typeface="Calibri"/>
              </a:rPr>
              <a:t>Recidivism rate of convicts released from prison declines with  age</a:t>
            </a:r>
            <a:endParaRPr/>
          </a:p>
        </p:txBody>
      </p:sp>
      <p:pic>
        <p:nvPicPr>
          <p:cNvPr id="431" name="Google Shape;431;p15"/>
          <p:cNvPicPr preferRelativeResize="0"/>
          <p:nvPr>
            <p:ph idx="1" type="body"/>
          </p:nvPr>
        </p:nvPicPr>
        <p:blipFill rotWithShape="1">
          <a:blip r:embed="rId3">
            <a:alphaModFix/>
          </a:blip>
          <a:srcRect b="0" l="0" r="0" t="1295"/>
          <a:stretch/>
        </p:blipFill>
        <p:spPr>
          <a:xfrm>
            <a:off x="1442080" y="2436962"/>
            <a:ext cx="3515014" cy="3291840"/>
          </a:xfrm>
          <a:prstGeom prst="rect">
            <a:avLst/>
          </a:prstGeom>
          <a:noFill/>
          <a:ln>
            <a:noFill/>
          </a:ln>
        </p:spPr>
      </p:pic>
      <p:pic>
        <p:nvPicPr>
          <p:cNvPr id="432" name="Google Shape;432;p15"/>
          <p:cNvPicPr preferRelativeResize="0"/>
          <p:nvPr/>
        </p:nvPicPr>
        <p:blipFill rotWithShape="1">
          <a:blip r:embed="rId4">
            <a:alphaModFix/>
          </a:blip>
          <a:srcRect b="0" l="0" r="0" t="0"/>
          <a:stretch/>
        </p:blipFill>
        <p:spPr>
          <a:xfrm>
            <a:off x="6081965" y="2240784"/>
            <a:ext cx="4048667" cy="3657600"/>
          </a:xfrm>
          <a:prstGeom prst="rect">
            <a:avLst/>
          </a:prstGeom>
          <a:noFill/>
          <a:ln>
            <a:noFill/>
          </a:ln>
        </p:spPr>
      </p:pic>
      <p:sp>
        <p:nvSpPr>
          <p:cNvPr id="433" name="Google Shape;433;p15"/>
          <p:cNvSpPr/>
          <p:nvPr/>
        </p:nvSpPr>
        <p:spPr>
          <a:xfrm>
            <a:off x="6342490" y="1187935"/>
            <a:ext cx="5292919"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Calibri"/>
                <a:ea typeface="Calibri"/>
                <a:cs typeface="Calibri"/>
                <a:sym typeface="Calibri"/>
              </a:rPr>
              <a:t>In reality, two subgroups: incorrigibles and reformed. Over time, fewer incorrigibles in the population</a:t>
            </a:r>
            <a:endParaRPr/>
          </a:p>
        </p:txBody>
      </p:sp>
      <p:sp>
        <p:nvSpPr>
          <p:cNvPr id="434" name="Google Shape;434;p15"/>
          <p:cNvSpPr/>
          <p:nvPr/>
        </p:nvSpPr>
        <p:spPr>
          <a:xfrm>
            <a:off x="6609844" y="3172077"/>
            <a:ext cx="182880" cy="182880"/>
          </a:xfrm>
          <a:prstGeom prst="ellipse">
            <a:avLst/>
          </a:prstGeom>
          <a:solidFill>
            <a:srgbClr val="C00000">
              <a:alpha val="60000"/>
            </a:srgbClr>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dk1"/>
              </a:solidFill>
              <a:latin typeface="Calibri"/>
              <a:ea typeface="Calibri"/>
              <a:cs typeface="Calibri"/>
              <a:sym typeface="Calibri"/>
            </a:endParaRPr>
          </a:p>
        </p:txBody>
      </p:sp>
      <p:sp>
        <p:nvSpPr>
          <p:cNvPr id="435" name="Google Shape;435;p15"/>
          <p:cNvSpPr/>
          <p:nvPr/>
        </p:nvSpPr>
        <p:spPr>
          <a:xfrm>
            <a:off x="6731764" y="4679003"/>
            <a:ext cx="182880" cy="182880"/>
          </a:xfrm>
          <a:prstGeom prst="ellipse">
            <a:avLst/>
          </a:prstGeom>
          <a:solidFill>
            <a:schemeClr val="accent1">
              <a:alpha val="60000"/>
            </a:schemeClr>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dk1"/>
              </a:solidFill>
              <a:latin typeface="Calibri"/>
              <a:ea typeface="Calibri"/>
              <a:cs typeface="Calibri"/>
              <a:sym typeface="Calibri"/>
            </a:endParaRPr>
          </a:p>
        </p:txBody>
      </p:sp>
      <p:sp>
        <p:nvSpPr>
          <p:cNvPr id="436" name="Google Shape;436;p15"/>
          <p:cNvSpPr/>
          <p:nvPr/>
        </p:nvSpPr>
        <p:spPr>
          <a:xfrm>
            <a:off x="6762244" y="3324477"/>
            <a:ext cx="182880" cy="182880"/>
          </a:xfrm>
          <a:prstGeom prst="ellipse">
            <a:avLst/>
          </a:prstGeom>
          <a:solidFill>
            <a:srgbClr val="C00000">
              <a:alpha val="60000"/>
            </a:srgbClr>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dk1"/>
              </a:solidFill>
              <a:latin typeface="Calibri"/>
              <a:ea typeface="Calibri"/>
              <a:cs typeface="Calibri"/>
              <a:sym typeface="Calibri"/>
            </a:endParaRPr>
          </a:p>
        </p:txBody>
      </p:sp>
      <p:sp>
        <p:nvSpPr>
          <p:cNvPr id="437" name="Google Shape;437;p15"/>
          <p:cNvSpPr/>
          <p:nvPr/>
        </p:nvSpPr>
        <p:spPr>
          <a:xfrm>
            <a:off x="6868924" y="3173611"/>
            <a:ext cx="182880" cy="182880"/>
          </a:xfrm>
          <a:prstGeom prst="ellipse">
            <a:avLst/>
          </a:prstGeom>
          <a:solidFill>
            <a:srgbClr val="C00000">
              <a:alpha val="60000"/>
            </a:srgbClr>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dk1"/>
              </a:solidFill>
              <a:latin typeface="Calibri"/>
              <a:ea typeface="Calibri"/>
              <a:cs typeface="Calibri"/>
              <a:sym typeface="Calibri"/>
            </a:endParaRPr>
          </a:p>
        </p:txBody>
      </p:sp>
      <p:sp>
        <p:nvSpPr>
          <p:cNvPr id="438" name="Google Shape;438;p15"/>
          <p:cNvSpPr/>
          <p:nvPr/>
        </p:nvSpPr>
        <p:spPr>
          <a:xfrm>
            <a:off x="6564124" y="3411518"/>
            <a:ext cx="182880" cy="182880"/>
          </a:xfrm>
          <a:prstGeom prst="ellipse">
            <a:avLst/>
          </a:prstGeom>
          <a:solidFill>
            <a:srgbClr val="C00000">
              <a:alpha val="60000"/>
            </a:srgbClr>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dk1"/>
              </a:solidFill>
              <a:latin typeface="Calibri"/>
              <a:ea typeface="Calibri"/>
              <a:cs typeface="Calibri"/>
              <a:sym typeface="Calibri"/>
            </a:endParaRPr>
          </a:p>
        </p:txBody>
      </p:sp>
      <p:sp>
        <p:nvSpPr>
          <p:cNvPr id="439" name="Google Shape;439;p15"/>
          <p:cNvSpPr/>
          <p:nvPr/>
        </p:nvSpPr>
        <p:spPr>
          <a:xfrm>
            <a:off x="6914644" y="3476877"/>
            <a:ext cx="182880" cy="182880"/>
          </a:xfrm>
          <a:prstGeom prst="ellipse">
            <a:avLst/>
          </a:prstGeom>
          <a:solidFill>
            <a:srgbClr val="C00000">
              <a:alpha val="60000"/>
            </a:srgbClr>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dk1"/>
              </a:solidFill>
              <a:latin typeface="Calibri"/>
              <a:ea typeface="Calibri"/>
              <a:cs typeface="Calibri"/>
              <a:sym typeface="Calibri"/>
            </a:endParaRPr>
          </a:p>
        </p:txBody>
      </p:sp>
      <p:sp>
        <p:nvSpPr>
          <p:cNvPr id="440" name="Google Shape;440;p15"/>
          <p:cNvSpPr/>
          <p:nvPr/>
        </p:nvSpPr>
        <p:spPr>
          <a:xfrm>
            <a:off x="6700205" y="3563918"/>
            <a:ext cx="182880" cy="182880"/>
          </a:xfrm>
          <a:prstGeom prst="ellipse">
            <a:avLst/>
          </a:prstGeom>
          <a:solidFill>
            <a:srgbClr val="C00000">
              <a:alpha val="60000"/>
            </a:srgbClr>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dk1"/>
              </a:solidFill>
              <a:latin typeface="Calibri"/>
              <a:ea typeface="Calibri"/>
              <a:cs typeface="Calibri"/>
              <a:sym typeface="Calibri"/>
            </a:endParaRPr>
          </a:p>
        </p:txBody>
      </p:sp>
      <p:sp>
        <p:nvSpPr>
          <p:cNvPr id="441" name="Google Shape;441;p15"/>
          <p:cNvSpPr/>
          <p:nvPr/>
        </p:nvSpPr>
        <p:spPr>
          <a:xfrm>
            <a:off x="6733382" y="4679003"/>
            <a:ext cx="182880" cy="182880"/>
          </a:xfrm>
          <a:prstGeom prst="ellipse">
            <a:avLst/>
          </a:prstGeom>
          <a:solidFill>
            <a:schemeClr val="accent1">
              <a:alpha val="60000"/>
            </a:schemeClr>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dk1"/>
              </a:solidFill>
              <a:latin typeface="Calibri"/>
              <a:ea typeface="Calibri"/>
              <a:cs typeface="Calibri"/>
              <a:sym typeface="Calibri"/>
            </a:endParaRPr>
          </a:p>
        </p:txBody>
      </p:sp>
      <p:sp>
        <p:nvSpPr>
          <p:cNvPr id="442" name="Google Shape;442;p15"/>
          <p:cNvSpPr/>
          <p:nvPr/>
        </p:nvSpPr>
        <p:spPr>
          <a:xfrm>
            <a:off x="6885782" y="4831403"/>
            <a:ext cx="182880" cy="182880"/>
          </a:xfrm>
          <a:prstGeom prst="ellipse">
            <a:avLst/>
          </a:prstGeom>
          <a:solidFill>
            <a:schemeClr val="accent1">
              <a:alpha val="60000"/>
            </a:schemeClr>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dk1"/>
              </a:solidFill>
              <a:latin typeface="Calibri"/>
              <a:ea typeface="Calibri"/>
              <a:cs typeface="Calibri"/>
              <a:sym typeface="Calibri"/>
            </a:endParaRPr>
          </a:p>
        </p:txBody>
      </p:sp>
      <p:sp>
        <p:nvSpPr>
          <p:cNvPr id="443" name="Google Shape;443;p15"/>
          <p:cNvSpPr/>
          <p:nvPr/>
        </p:nvSpPr>
        <p:spPr>
          <a:xfrm>
            <a:off x="7129622" y="4866936"/>
            <a:ext cx="182880" cy="182880"/>
          </a:xfrm>
          <a:prstGeom prst="ellipse">
            <a:avLst/>
          </a:prstGeom>
          <a:solidFill>
            <a:schemeClr val="accent1">
              <a:alpha val="60000"/>
            </a:schemeClr>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dk1"/>
              </a:solidFill>
              <a:latin typeface="Calibri"/>
              <a:ea typeface="Calibri"/>
              <a:cs typeface="Calibri"/>
              <a:sym typeface="Calibri"/>
            </a:endParaRPr>
          </a:p>
        </p:txBody>
      </p:sp>
      <p:sp>
        <p:nvSpPr>
          <p:cNvPr id="444" name="Google Shape;444;p15"/>
          <p:cNvSpPr/>
          <p:nvPr/>
        </p:nvSpPr>
        <p:spPr>
          <a:xfrm>
            <a:off x="7038182" y="4656930"/>
            <a:ext cx="182880" cy="182880"/>
          </a:xfrm>
          <a:prstGeom prst="ellipse">
            <a:avLst/>
          </a:prstGeom>
          <a:solidFill>
            <a:schemeClr val="accent1">
              <a:alpha val="60000"/>
            </a:schemeClr>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dk1"/>
              </a:solidFill>
              <a:latin typeface="Calibri"/>
              <a:ea typeface="Calibri"/>
              <a:cs typeface="Calibri"/>
              <a:sym typeface="Calibri"/>
            </a:endParaRPr>
          </a:p>
        </p:txBody>
      </p:sp>
      <p:sp>
        <p:nvSpPr>
          <p:cNvPr id="445" name="Google Shape;445;p15"/>
          <p:cNvSpPr/>
          <p:nvPr/>
        </p:nvSpPr>
        <p:spPr>
          <a:xfrm>
            <a:off x="6885782" y="4496123"/>
            <a:ext cx="182880" cy="182880"/>
          </a:xfrm>
          <a:prstGeom prst="ellipse">
            <a:avLst/>
          </a:prstGeom>
          <a:solidFill>
            <a:schemeClr val="accent1">
              <a:alpha val="60000"/>
            </a:schemeClr>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dk1"/>
              </a:solidFill>
              <a:latin typeface="Calibri"/>
              <a:ea typeface="Calibri"/>
              <a:cs typeface="Calibri"/>
              <a:sym typeface="Calibri"/>
            </a:endParaRPr>
          </a:p>
        </p:txBody>
      </p:sp>
      <p:sp>
        <p:nvSpPr>
          <p:cNvPr id="446" name="Google Shape;446;p15"/>
          <p:cNvSpPr/>
          <p:nvPr/>
        </p:nvSpPr>
        <p:spPr>
          <a:xfrm>
            <a:off x="9110283" y="3172077"/>
            <a:ext cx="182880" cy="182880"/>
          </a:xfrm>
          <a:prstGeom prst="ellipse">
            <a:avLst/>
          </a:prstGeom>
          <a:solidFill>
            <a:srgbClr val="C00000">
              <a:alpha val="60000"/>
            </a:srgbClr>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dk1"/>
              </a:solidFill>
              <a:latin typeface="Calibri"/>
              <a:ea typeface="Calibri"/>
              <a:cs typeface="Calibri"/>
              <a:sym typeface="Calibri"/>
            </a:endParaRPr>
          </a:p>
        </p:txBody>
      </p:sp>
      <p:sp>
        <p:nvSpPr>
          <p:cNvPr id="447" name="Google Shape;447;p15"/>
          <p:cNvSpPr/>
          <p:nvPr/>
        </p:nvSpPr>
        <p:spPr>
          <a:xfrm>
            <a:off x="9262683" y="3324477"/>
            <a:ext cx="182880" cy="182880"/>
          </a:xfrm>
          <a:prstGeom prst="ellipse">
            <a:avLst/>
          </a:prstGeom>
          <a:solidFill>
            <a:srgbClr val="C00000">
              <a:alpha val="60000"/>
            </a:srgbClr>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dk1"/>
              </a:solidFill>
              <a:latin typeface="Calibri"/>
              <a:ea typeface="Calibri"/>
              <a:cs typeface="Calibri"/>
              <a:sym typeface="Calibri"/>
            </a:endParaRPr>
          </a:p>
        </p:txBody>
      </p:sp>
      <p:sp>
        <p:nvSpPr>
          <p:cNvPr id="448" name="Google Shape;448;p15"/>
          <p:cNvSpPr/>
          <p:nvPr/>
        </p:nvSpPr>
        <p:spPr>
          <a:xfrm>
            <a:off x="9047705" y="4652617"/>
            <a:ext cx="182880" cy="182880"/>
          </a:xfrm>
          <a:prstGeom prst="ellipse">
            <a:avLst/>
          </a:prstGeom>
          <a:solidFill>
            <a:schemeClr val="accent1">
              <a:alpha val="60000"/>
            </a:schemeClr>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dk1"/>
              </a:solidFill>
              <a:latin typeface="Calibri"/>
              <a:ea typeface="Calibri"/>
              <a:cs typeface="Calibri"/>
              <a:sym typeface="Calibri"/>
            </a:endParaRPr>
          </a:p>
        </p:txBody>
      </p:sp>
      <p:sp>
        <p:nvSpPr>
          <p:cNvPr id="449" name="Google Shape;449;p15"/>
          <p:cNvSpPr/>
          <p:nvPr/>
        </p:nvSpPr>
        <p:spPr>
          <a:xfrm>
            <a:off x="9049323" y="4652617"/>
            <a:ext cx="182880" cy="182880"/>
          </a:xfrm>
          <a:prstGeom prst="ellipse">
            <a:avLst/>
          </a:prstGeom>
          <a:solidFill>
            <a:schemeClr val="accent1">
              <a:alpha val="60000"/>
            </a:schemeClr>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dk1"/>
              </a:solidFill>
              <a:latin typeface="Calibri"/>
              <a:ea typeface="Calibri"/>
              <a:cs typeface="Calibri"/>
              <a:sym typeface="Calibri"/>
            </a:endParaRPr>
          </a:p>
        </p:txBody>
      </p:sp>
      <p:sp>
        <p:nvSpPr>
          <p:cNvPr id="450" name="Google Shape;450;p15"/>
          <p:cNvSpPr/>
          <p:nvPr/>
        </p:nvSpPr>
        <p:spPr>
          <a:xfrm>
            <a:off x="9201723" y="4805017"/>
            <a:ext cx="182880" cy="182880"/>
          </a:xfrm>
          <a:prstGeom prst="ellipse">
            <a:avLst/>
          </a:prstGeom>
          <a:solidFill>
            <a:schemeClr val="accent1">
              <a:alpha val="60000"/>
            </a:schemeClr>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dk1"/>
              </a:solidFill>
              <a:latin typeface="Calibri"/>
              <a:ea typeface="Calibri"/>
              <a:cs typeface="Calibri"/>
              <a:sym typeface="Calibri"/>
            </a:endParaRPr>
          </a:p>
        </p:txBody>
      </p:sp>
      <p:sp>
        <p:nvSpPr>
          <p:cNvPr id="451" name="Google Shape;451;p15"/>
          <p:cNvSpPr/>
          <p:nvPr/>
        </p:nvSpPr>
        <p:spPr>
          <a:xfrm>
            <a:off x="9354123" y="4630544"/>
            <a:ext cx="182880" cy="182880"/>
          </a:xfrm>
          <a:prstGeom prst="ellipse">
            <a:avLst/>
          </a:prstGeom>
          <a:solidFill>
            <a:schemeClr val="accent1">
              <a:alpha val="60000"/>
            </a:schemeClr>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dk1"/>
              </a:solidFill>
              <a:latin typeface="Calibri"/>
              <a:ea typeface="Calibri"/>
              <a:cs typeface="Calibri"/>
              <a:sym typeface="Calibri"/>
            </a:endParaRPr>
          </a:p>
        </p:txBody>
      </p:sp>
      <p:sp>
        <p:nvSpPr>
          <p:cNvPr id="452" name="Google Shape;452;p15"/>
          <p:cNvSpPr/>
          <p:nvPr/>
        </p:nvSpPr>
        <p:spPr>
          <a:xfrm>
            <a:off x="9201723" y="4469737"/>
            <a:ext cx="182880" cy="182880"/>
          </a:xfrm>
          <a:prstGeom prst="ellipse">
            <a:avLst/>
          </a:prstGeom>
          <a:solidFill>
            <a:schemeClr val="accent1">
              <a:alpha val="60000"/>
            </a:schemeClr>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dk1"/>
              </a:solidFill>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pic>
        <p:nvPicPr>
          <p:cNvPr id="457" name="Google Shape;457;p16"/>
          <p:cNvPicPr preferRelativeResize="0"/>
          <p:nvPr/>
        </p:nvPicPr>
        <p:blipFill rotWithShape="1">
          <a:blip r:embed="rId3">
            <a:alphaModFix/>
          </a:blip>
          <a:srcRect b="0" l="0" r="0" t="0"/>
          <a:stretch/>
        </p:blipFill>
        <p:spPr>
          <a:xfrm>
            <a:off x="375006" y="401707"/>
            <a:ext cx="4114800" cy="3842896"/>
          </a:xfrm>
          <a:prstGeom prst="rect">
            <a:avLst/>
          </a:prstGeom>
          <a:noFill/>
          <a:ln>
            <a:noFill/>
          </a:ln>
        </p:spPr>
      </p:pic>
      <p:pic>
        <p:nvPicPr>
          <p:cNvPr id="458" name="Google Shape;458;p16"/>
          <p:cNvPicPr preferRelativeResize="0"/>
          <p:nvPr/>
        </p:nvPicPr>
        <p:blipFill rotWithShape="1">
          <a:blip r:embed="rId4">
            <a:alphaModFix/>
          </a:blip>
          <a:srcRect b="0" l="0" r="0" t="0"/>
          <a:stretch/>
        </p:blipFill>
        <p:spPr>
          <a:xfrm>
            <a:off x="5908113" y="149845"/>
            <a:ext cx="4572000" cy="4059727"/>
          </a:xfrm>
          <a:prstGeom prst="rect">
            <a:avLst/>
          </a:prstGeom>
          <a:noFill/>
          <a:ln>
            <a:noFill/>
          </a:ln>
        </p:spPr>
      </p:pic>
      <p:sp>
        <p:nvSpPr>
          <p:cNvPr id="459" name="Google Shape;459;p16"/>
          <p:cNvSpPr txBox="1"/>
          <p:nvPr>
            <p:ph idx="1" type="body"/>
          </p:nvPr>
        </p:nvSpPr>
        <p:spPr>
          <a:xfrm>
            <a:off x="609601" y="4636736"/>
            <a:ext cx="10980929" cy="148943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2400"/>
              <a:buChar char="•"/>
            </a:pPr>
            <a:r>
              <a:rPr lang="en-US" sz="2400"/>
              <a:t>Does this cohort curve imply that the failure rate for a specific device decreases during the infant mortality phase ?</a:t>
            </a:r>
            <a:endParaRPr/>
          </a:p>
          <a:p>
            <a:pPr indent="-342900" lvl="0" marL="342900" rtl="0" algn="l">
              <a:spcBef>
                <a:spcPts val="480"/>
              </a:spcBef>
              <a:spcAft>
                <a:spcPts val="0"/>
              </a:spcAft>
              <a:buClr>
                <a:schemeClr val="dk1"/>
              </a:buClr>
              <a:buSzPts val="2400"/>
              <a:buChar char="•"/>
            </a:pPr>
            <a:r>
              <a:rPr lang="en-US" sz="2400"/>
              <a:t>The high initial rate of breakdown could be due to a group of lemons (group 1). </a:t>
            </a:r>
            <a:endParaRPr/>
          </a:p>
        </p:txBody>
      </p:sp>
      <p:sp>
        <p:nvSpPr>
          <p:cNvPr id="460" name="Google Shape;460;p16"/>
          <p:cNvSpPr/>
          <p:nvPr/>
        </p:nvSpPr>
        <p:spPr>
          <a:xfrm>
            <a:off x="687823" y="2184850"/>
            <a:ext cx="930584" cy="1448474"/>
          </a:xfrm>
          <a:prstGeom prst="ellipse">
            <a:avLst/>
          </a:prstGeom>
          <a:noFill/>
          <a:ln cap="flat" cmpd="sng" w="25400">
            <a:solidFill>
              <a:srgbClr val="C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6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sp>
        <p:nvSpPr>
          <p:cNvPr id="465" name="Google Shape;465;p17"/>
          <p:cNvSpPr txBox="1"/>
          <p:nvPr>
            <p:ph idx="1" type="body"/>
          </p:nvPr>
        </p:nvSpPr>
        <p:spPr>
          <a:xfrm>
            <a:off x="609601" y="4261855"/>
            <a:ext cx="10980929" cy="1845479"/>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2400"/>
              <a:buChar char="•"/>
            </a:pPr>
            <a:r>
              <a:rPr lang="en-US" sz="2400"/>
              <a:t>The sudden decline in the observed hazard rate is produced by the rapid extinction of the frailer subcohort (</a:t>
            </a:r>
            <a:r>
              <a:rPr lang="en-US" sz="2400">
                <a:latin typeface="Noto Sans Symbols"/>
                <a:ea typeface="Noto Sans Symbols"/>
                <a:cs typeface="Noto Sans Symbols"/>
                <a:sym typeface="Noto Sans Symbols"/>
              </a:rPr>
              <a:t>μ1</a:t>
            </a:r>
            <a:r>
              <a:rPr lang="en-US" sz="2400"/>
              <a:t>). </a:t>
            </a:r>
            <a:endParaRPr/>
          </a:p>
          <a:p>
            <a:pPr indent="-342900" lvl="0" marL="342900" rtl="0" algn="l">
              <a:spcBef>
                <a:spcPts val="480"/>
              </a:spcBef>
              <a:spcAft>
                <a:spcPts val="0"/>
              </a:spcAft>
              <a:buClr>
                <a:schemeClr val="dk1"/>
              </a:buClr>
              <a:buSzPts val="2400"/>
              <a:buChar char="•"/>
            </a:pPr>
            <a:r>
              <a:rPr lang="en-US" sz="2400"/>
              <a:t>Then, due to the exponential increase in mortality, the death rates become sufficiently large that within a few years almost all of the frailer subcohort dies </a:t>
            </a:r>
            <a:endParaRPr/>
          </a:p>
        </p:txBody>
      </p:sp>
      <p:pic>
        <p:nvPicPr>
          <p:cNvPr id="466" name="Google Shape;466;p17"/>
          <p:cNvPicPr preferRelativeResize="0"/>
          <p:nvPr/>
        </p:nvPicPr>
        <p:blipFill rotWithShape="1">
          <a:blip r:embed="rId3">
            <a:alphaModFix/>
          </a:blip>
          <a:srcRect b="0" l="0" r="0" t="0"/>
          <a:stretch/>
        </p:blipFill>
        <p:spPr>
          <a:xfrm>
            <a:off x="5996201" y="219075"/>
            <a:ext cx="4414990" cy="3840480"/>
          </a:xfrm>
          <a:prstGeom prst="rect">
            <a:avLst/>
          </a:prstGeom>
          <a:noFill/>
          <a:ln>
            <a:noFill/>
          </a:ln>
        </p:spPr>
      </p:pic>
      <p:grpSp>
        <p:nvGrpSpPr>
          <p:cNvPr id="467" name="Google Shape;467;p17"/>
          <p:cNvGrpSpPr/>
          <p:nvPr/>
        </p:nvGrpSpPr>
        <p:grpSpPr>
          <a:xfrm>
            <a:off x="676360" y="145657"/>
            <a:ext cx="4438436" cy="3913898"/>
            <a:chOff x="676360" y="145657"/>
            <a:chExt cx="4438436" cy="3913898"/>
          </a:xfrm>
        </p:grpSpPr>
        <p:pic>
          <p:nvPicPr>
            <p:cNvPr id="468" name="Google Shape;468;p17"/>
            <p:cNvPicPr preferRelativeResize="0"/>
            <p:nvPr/>
          </p:nvPicPr>
          <p:blipFill rotWithShape="1">
            <a:blip r:embed="rId4">
              <a:alphaModFix/>
            </a:blip>
            <a:srcRect b="0" l="0" r="0" t="0"/>
            <a:stretch/>
          </p:blipFill>
          <p:spPr>
            <a:xfrm>
              <a:off x="676360" y="219075"/>
              <a:ext cx="4438436" cy="3840480"/>
            </a:xfrm>
            <a:prstGeom prst="rect">
              <a:avLst/>
            </a:prstGeom>
            <a:noFill/>
            <a:ln>
              <a:noFill/>
            </a:ln>
          </p:spPr>
        </p:pic>
        <p:sp>
          <p:nvSpPr>
            <p:cNvPr id="469" name="Google Shape;469;p17"/>
            <p:cNvSpPr/>
            <p:nvPr/>
          </p:nvSpPr>
          <p:spPr>
            <a:xfrm>
              <a:off x="2994053" y="145657"/>
              <a:ext cx="202301" cy="202301"/>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dk1"/>
                </a:solidFill>
                <a:latin typeface="Calibri"/>
                <a:ea typeface="Calibri"/>
                <a:cs typeface="Calibri"/>
                <a:sym typeface="Calibri"/>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 name="Shape 473"/>
        <p:cNvGrpSpPr/>
        <p:nvPr/>
      </p:nvGrpSpPr>
      <p:grpSpPr>
        <a:xfrm>
          <a:off x="0" y="0"/>
          <a:ext cx="0" cy="0"/>
          <a:chOff x="0" y="0"/>
          <a:chExt cx="0" cy="0"/>
        </a:xfrm>
      </p:grpSpPr>
      <p:sp>
        <p:nvSpPr>
          <p:cNvPr id="474" name="Google Shape;474;p18"/>
          <p:cNvSpPr txBox="1"/>
          <p:nvPr>
            <p:ph type="title"/>
          </p:nvPr>
        </p:nvSpPr>
        <p:spPr>
          <a:xfrm>
            <a:off x="609600" y="219075"/>
            <a:ext cx="10260013" cy="639763"/>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t/>
            </a:r>
            <a:endParaRPr/>
          </a:p>
        </p:txBody>
      </p:sp>
      <p:sp>
        <p:nvSpPr>
          <p:cNvPr id="475" name="Google Shape;475;p18"/>
          <p:cNvSpPr txBox="1"/>
          <p:nvPr>
            <p:ph idx="1" type="body"/>
          </p:nvPr>
        </p:nvSpPr>
        <p:spPr>
          <a:xfrm>
            <a:off x="593417" y="4418251"/>
            <a:ext cx="10980929" cy="1707915"/>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2400"/>
              <a:buChar char="•"/>
            </a:pPr>
            <a:r>
              <a:rPr lang="en-US" sz="2400"/>
              <a:t>Observed mortality for the entire population may rise and then fall</a:t>
            </a:r>
            <a:endParaRPr/>
          </a:p>
          <a:p>
            <a:pPr indent="-342900" lvl="0" marL="342900" rtl="0" algn="l">
              <a:spcBef>
                <a:spcPts val="480"/>
              </a:spcBef>
              <a:spcAft>
                <a:spcPts val="0"/>
              </a:spcAft>
              <a:buClr>
                <a:schemeClr val="dk1"/>
              </a:buClr>
              <a:buSzPts val="2400"/>
              <a:buChar char="•"/>
            </a:pPr>
            <a:r>
              <a:rPr lang="en-US" sz="2400"/>
              <a:t>E.g., divorce rates follow this pattern, but this does not imply that marriage is more likely to fail after the first few years. In reality, for one group marriage strengthens with duration, and for the other, it weakens</a:t>
            </a:r>
            <a:endParaRPr/>
          </a:p>
        </p:txBody>
      </p:sp>
      <p:pic>
        <p:nvPicPr>
          <p:cNvPr id="476" name="Google Shape;476;p18"/>
          <p:cNvPicPr preferRelativeResize="0"/>
          <p:nvPr/>
        </p:nvPicPr>
        <p:blipFill rotWithShape="1">
          <a:blip r:embed="rId3">
            <a:alphaModFix/>
          </a:blip>
          <a:srcRect b="0" l="0" r="0" t="0"/>
          <a:stretch/>
        </p:blipFill>
        <p:spPr>
          <a:xfrm>
            <a:off x="982677" y="376827"/>
            <a:ext cx="4001845" cy="3840480"/>
          </a:xfrm>
          <a:prstGeom prst="rect">
            <a:avLst/>
          </a:prstGeom>
          <a:noFill/>
          <a:ln>
            <a:noFill/>
          </a:ln>
        </p:spPr>
      </p:pic>
      <p:pic>
        <p:nvPicPr>
          <p:cNvPr id="477" name="Google Shape;477;p18"/>
          <p:cNvPicPr preferRelativeResize="0"/>
          <p:nvPr/>
        </p:nvPicPr>
        <p:blipFill rotWithShape="1">
          <a:blip r:embed="rId4">
            <a:alphaModFix/>
          </a:blip>
          <a:srcRect b="0" l="0" r="0" t="0"/>
          <a:stretch/>
        </p:blipFill>
        <p:spPr>
          <a:xfrm>
            <a:off x="6096000" y="477299"/>
            <a:ext cx="4251262" cy="3840480"/>
          </a:xfrm>
          <a:prstGeom prst="rect">
            <a:avLst/>
          </a:prstGeom>
          <a:noFill/>
          <a:ln>
            <a:noFill/>
          </a:ln>
        </p:spPr>
      </p:pic>
      <p:sp>
        <p:nvSpPr>
          <p:cNvPr id="478" name="Google Shape;478;p18"/>
          <p:cNvSpPr/>
          <p:nvPr/>
        </p:nvSpPr>
        <p:spPr>
          <a:xfrm>
            <a:off x="9901750" y="406750"/>
            <a:ext cx="445500" cy="452100"/>
          </a:xfrm>
          <a:prstGeom prst="rect">
            <a:avLst/>
          </a:prstGeom>
          <a:solidFill>
            <a:srgbClr val="FFC000">
              <a:alpha val="4941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479" name="Google Shape;479;p18"/>
          <p:cNvSpPr/>
          <p:nvPr/>
        </p:nvSpPr>
        <p:spPr>
          <a:xfrm>
            <a:off x="9983100" y="3765200"/>
            <a:ext cx="445500" cy="452100"/>
          </a:xfrm>
          <a:prstGeom prst="rect">
            <a:avLst/>
          </a:prstGeom>
          <a:solidFill>
            <a:srgbClr val="C55A11">
              <a:alpha val="4941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4" name="Shape 484"/>
        <p:cNvGrpSpPr/>
        <p:nvPr/>
      </p:nvGrpSpPr>
      <p:grpSpPr>
        <a:xfrm>
          <a:off x="0" y="0"/>
          <a:ext cx="0" cy="0"/>
          <a:chOff x="0" y="0"/>
          <a:chExt cx="0" cy="0"/>
        </a:xfrm>
      </p:grpSpPr>
      <p:pic>
        <p:nvPicPr>
          <p:cNvPr descr="A close up of a map&#10;&#10;Description generated with high confidence" id="485" name="Google Shape;485;p19"/>
          <p:cNvPicPr preferRelativeResize="0"/>
          <p:nvPr/>
        </p:nvPicPr>
        <p:blipFill rotWithShape="1">
          <a:blip r:embed="rId3">
            <a:alphaModFix/>
          </a:blip>
          <a:srcRect b="0" l="0" r="0" t="0"/>
          <a:stretch/>
        </p:blipFill>
        <p:spPr>
          <a:xfrm>
            <a:off x="6354438" y="2168406"/>
            <a:ext cx="3925228" cy="4023360"/>
          </a:xfrm>
          <a:prstGeom prst="rect">
            <a:avLst/>
          </a:prstGeom>
          <a:noFill/>
          <a:ln>
            <a:noFill/>
          </a:ln>
        </p:spPr>
      </p:pic>
      <p:pic>
        <p:nvPicPr>
          <p:cNvPr descr="A screenshot of a cell phone&#10;&#10;Description generated with very high confidence" id="486" name="Google Shape;486;p19"/>
          <p:cNvPicPr preferRelativeResize="0"/>
          <p:nvPr/>
        </p:nvPicPr>
        <p:blipFill rotWithShape="1">
          <a:blip r:embed="rId4">
            <a:alphaModFix/>
          </a:blip>
          <a:srcRect b="0" l="0" r="0" t="0"/>
          <a:stretch/>
        </p:blipFill>
        <p:spPr>
          <a:xfrm>
            <a:off x="878101" y="2180777"/>
            <a:ext cx="4011327" cy="4023360"/>
          </a:xfrm>
          <a:prstGeom prst="rect">
            <a:avLst/>
          </a:prstGeom>
          <a:noFill/>
          <a:ln>
            <a:noFill/>
          </a:ln>
        </p:spPr>
      </p:pic>
      <p:sp>
        <p:nvSpPr>
          <p:cNvPr id="487" name="Google Shape;487;p19"/>
          <p:cNvSpPr txBox="1"/>
          <p:nvPr>
            <p:ph type="title"/>
          </p:nvPr>
        </p:nvSpPr>
        <p:spPr>
          <a:xfrm>
            <a:off x="2514600" y="163418"/>
            <a:ext cx="9157915" cy="109289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sz="4000">
                <a:latin typeface="Rockwell"/>
                <a:ea typeface="Rockwell"/>
                <a:cs typeface="Rockwell"/>
                <a:sym typeface="Rockwell"/>
              </a:rPr>
              <a:t>Survivor bias on</a:t>
            </a:r>
            <a:endParaRPr/>
          </a:p>
        </p:txBody>
      </p:sp>
      <p:sp>
        <p:nvSpPr>
          <p:cNvPr id="488" name="Google Shape;488;p1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rgbClr val="888888"/>
                </a:solidFill>
                <a:latin typeface="Calibri"/>
                <a:ea typeface="Calibri"/>
                <a:cs typeface="Calibri"/>
                <a:sym typeface="Calibri"/>
              </a:rPr>
              <a:t>‹#›</a:t>
            </a:fld>
            <a:endParaRPr sz="1200">
              <a:solidFill>
                <a:srgbClr val="888888"/>
              </a:solidFill>
              <a:latin typeface="Calibri"/>
              <a:ea typeface="Calibri"/>
              <a:cs typeface="Calibri"/>
              <a:sym typeface="Calibri"/>
            </a:endParaRPr>
          </a:p>
        </p:txBody>
      </p:sp>
      <p:sp>
        <p:nvSpPr>
          <p:cNvPr id="489" name="Google Shape;489;p19"/>
          <p:cNvSpPr txBox="1"/>
          <p:nvPr/>
        </p:nvSpPr>
        <p:spPr>
          <a:xfrm>
            <a:off x="6129485" y="1286899"/>
            <a:ext cx="5715956" cy="101566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Rockwell"/>
                <a:ea typeface="Rockwell"/>
                <a:cs typeface="Rockwell"/>
                <a:sym typeface="Rockwell"/>
              </a:rPr>
              <a:t>… when disaggregated by session length, every subsequent answer is worse </a:t>
            </a:r>
            <a:endParaRPr/>
          </a:p>
          <a:p>
            <a:pPr indent="0" lvl="0" marL="0" marR="0" rtl="0" algn="l">
              <a:spcBef>
                <a:spcPts val="0"/>
              </a:spcBef>
              <a:spcAft>
                <a:spcPts val="0"/>
              </a:spcAft>
              <a:buNone/>
            </a:pPr>
            <a:r>
              <a:rPr lang="en-US" sz="2000">
                <a:solidFill>
                  <a:schemeClr val="dk1"/>
                </a:solidFill>
                <a:latin typeface="Rockwell"/>
                <a:ea typeface="Rockwell"/>
                <a:cs typeface="Rockwell"/>
                <a:sym typeface="Rockwell"/>
              </a:rPr>
              <a:t>(</a:t>
            </a:r>
            <a:r>
              <a:rPr i="1" lang="en-US" sz="2000">
                <a:solidFill>
                  <a:schemeClr val="dk1"/>
                </a:solidFill>
                <a:latin typeface="Rockwell"/>
                <a:ea typeface="Rockwell"/>
                <a:cs typeface="Rockwell"/>
                <a:sym typeface="Rockwell"/>
              </a:rPr>
              <a:t>cf </a:t>
            </a:r>
            <a:r>
              <a:rPr lang="en-US" sz="2000">
                <a:solidFill>
                  <a:schemeClr val="dk1"/>
                </a:solidFill>
                <a:latin typeface="Rockwell"/>
                <a:ea typeface="Rockwell"/>
                <a:cs typeface="Rockwell"/>
                <a:sym typeface="Rockwell"/>
              </a:rPr>
              <a:t> “ego depletion”)</a:t>
            </a:r>
            <a:endParaRPr/>
          </a:p>
        </p:txBody>
      </p:sp>
      <p:sp>
        <p:nvSpPr>
          <p:cNvPr id="490" name="Google Shape;490;p19"/>
          <p:cNvSpPr txBox="1"/>
          <p:nvPr/>
        </p:nvSpPr>
        <p:spPr>
          <a:xfrm>
            <a:off x="461176" y="1331143"/>
            <a:ext cx="5150585" cy="101566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Rockwell"/>
                <a:ea typeface="Rockwell"/>
                <a:cs typeface="Rockwell"/>
                <a:sym typeface="Rockwell"/>
              </a:rPr>
              <a:t>Every subsequent answer written by a user appears to be better (accepted as best answer) …</a:t>
            </a:r>
            <a:endParaRPr/>
          </a:p>
        </p:txBody>
      </p:sp>
      <p:pic>
        <p:nvPicPr>
          <p:cNvPr descr="Image result for stack overflow" id="491" name="Google Shape;491;p19"/>
          <p:cNvPicPr preferRelativeResize="0"/>
          <p:nvPr/>
        </p:nvPicPr>
        <p:blipFill rotWithShape="1">
          <a:blip r:embed="rId5">
            <a:alphaModFix/>
          </a:blip>
          <a:srcRect b="0" l="0" r="0" t="0"/>
          <a:stretch/>
        </p:blipFill>
        <p:spPr>
          <a:xfrm>
            <a:off x="7093557" y="132827"/>
            <a:ext cx="2951777" cy="777135"/>
          </a:xfrm>
          <a:prstGeom prst="rect">
            <a:avLst/>
          </a:prstGeom>
          <a:noFill/>
          <a:ln>
            <a:noFill/>
          </a:ln>
        </p:spPr>
      </p:pic>
      <p:sp>
        <p:nvSpPr>
          <p:cNvPr id="492" name="Google Shape;492;p19"/>
          <p:cNvSpPr/>
          <p:nvPr/>
        </p:nvSpPr>
        <p:spPr>
          <a:xfrm>
            <a:off x="235923" y="6352143"/>
            <a:ext cx="11609518" cy="369332"/>
          </a:xfrm>
          <a:prstGeom prst="rect">
            <a:avLst/>
          </a:prstGeom>
          <a:noFill/>
          <a:ln>
            <a:noFill/>
          </a:ln>
        </p:spPr>
        <p:txBody>
          <a:bodyPr anchorCtr="0" anchor="t" bIns="45700" lIns="91425" spcFirstLastPara="1" rIns="91425" wrap="square" tIns="45700">
            <a:spAutoFit/>
          </a:bodyPr>
          <a:lstStyle/>
          <a:p>
            <a:pPr indent="-457200" lvl="1" marL="857250" marR="0" rtl="0" algn="l">
              <a:spcBef>
                <a:spcPts val="0"/>
              </a:spcBef>
              <a:spcAft>
                <a:spcPts val="0"/>
              </a:spcAft>
              <a:buNone/>
            </a:pPr>
            <a:r>
              <a:rPr b="0" i="0" lang="en-US" sz="1800" u="none" cap="none" strike="noStrike">
                <a:solidFill>
                  <a:schemeClr val="dk1"/>
                </a:solidFill>
                <a:latin typeface="Calibri"/>
                <a:ea typeface="Calibri"/>
                <a:cs typeface="Calibri"/>
                <a:sym typeface="Calibri"/>
              </a:rPr>
              <a:t>Alipourfard et al (2018) “Using Simpson’s paradox to discover interesting behavioral patterns in data”  in </a:t>
            </a:r>
            <a:r>
              <a:rPr b="0" i="1" lang="en-US" sz="1800" u="none" cap="none" strike="noStrike">
                <a:solidFill>
                  <a:schemeClr val="dk1"/>
                </a:solidFill>
                <a:latin typeface="Calibri"/>
                <a:ea typeface="Calibri"/>
                <a:cs typeface="Calibri"/>
                <a:sym typeface="Calibri"/>
              </a:rPr>
              <a:t>ICWSM </a:t>
            </a:r>
            <a:r>
              <a:rPr b="0" i="0" lang="en-US" sz="1800" u="none" cap="none" strike="noStrike">
                <a:solidFill>
                  <a:schemeClr val="dk1"/>
                </a:solidFill>
                <a:latin typeface="Calibri"/>
                <a:ea typeface="Calibri"/>
                <a:cs typeface="Calibri"/>
                <a:sym typeface="Calibri"/>
              </a:rPr>
              <a:t>2018</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pic>
        <p:nvPicPr>
          <p:cNvPr descr="Crowd Images | Free Photos, HD Backgrounds, PNGs, Vectors &amp; Mockups -  rawpixel" id="289" name="Google Shape;289;p2"/>
          <p:cNvPicPr preferRelativeResize="0"/>
          <p:nvPr>
            <p:ph idx="1" type="body"/>
          </p:nvPr>
        </p:nvPicPr>
        <p:blipFill rotWithShape="1">
          <a:blip r:embed="rId3">
            <a:alphaModFix/>
          </a:blip>
          <a:srcRect b="0" l="0" r="0" t="0"/>
          <a:stretch/>
        </p:blipFill>
        <p:spPr>
          <a:xfrm>
            <a:off x="755471" y="2111161"/>
            <a:ext cx="3511507" cy="2339542"/>
          </a:xfrm>
          <a:prstGeom prst="ellipse">
            <a:avLst/>
          </a:prstGeom>
          <a:noFill/>
          <a:ln cap="rnd" cmpd="sng" w="190500">
            <a:solidFill>
              <a:srgbClr val="C8C6BD"/>
            </a:solidFill>
            <a:prstDash val="solid"/>
            <a:round/>
            <a:headEnd len="sm" w="sm" type="none"/>
            <a:tailEnd len="sm" w="sm" type="none"/>
          </a:ln>
          <a:effectLst>
            <a:outerShdw blurRad="127000" rotWithShape="0" algn="bl">
              <a:srgbClr val="000000"/>
            </a:outerShdw>
          </a:effectLst>
        </p:spPr>
      </p:pic>
      <p:sp>
        <p:nvSpPr>
          <p:cNvPr id="290" name="Google Shape;290;p2"/>
          <p:cNvSpPr txBox="1"/>
          <p:nvPr/>
        </p:nvSpPr>
        <p:spPr>
          <a:xfrm>
            <a:off x="148802" y="541199"/>
            <a:ext cx="6737189" cy="126188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2800" u="none" cap="none" strike="noStrike">
                <a:solidFill>
                  <a:schemeClr val="dk1"/>
                </a:solidFill>
                <a:latin typeface="Rockwell"/>
                <a:ea typeface="Rockwell"/>
                <a:cs typeface="Rockwell"/>
                <a:sym typeface="Rockwell"/>
              </a:rPr>
              <a:t>Social data is heterogeneous</a:t>
            </a:r>
            <a:endParaRPr/>
          </a:p>
          <a:p>
            <a:pPr indent="0" lvl="1" marL="457200" marR="0" rtl="0" algn="l">
              <a:spcBef>
                <a:spcPts val="0"/>
              </a:spcBef>
              <a:spcAft>
                <a:spcPts val="0"/>
              </a:spcAft>
              <a:buNone/>
            </a:pPr>
            <a:r>
              <a:rPr b="0" i="0" lang="en-US" sz="2400" u="none" cap="none" strike="noStrike">
                <a:solidFill>
                  <a:schemeClr val="dk1"/>
                </a:solidFill>
                <a:latin typeface="Rockwell"/>
                <a:ea typeface="Rockwell"/>
                <a:cs typeface="Rockwell"/>
                <a:sym typeface="Rockwell"/>
              </a:rPr>
              <a:t>generated by individuals with different characteristics and behaviors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6" name="Shape 496"/>
        <p:cNvGrpSpPr/>
        <p:nvPr/>
      </p:nvGrpSpPr>
      <p:grpSpPr>
        <a:xfrm>
          <a:off x="0" y="0"/>
          <a:ext cx="0" cy="0"/>
          <a:chOff x="0" y="0"/>
          <a:chExt cx="0" cy="0"/>
        </a:xfrm>
      </p:grpSpPr>
      <p:sp>
        <p:nvSpPr>
          <p:cNvPr id="497" name="Google Shape;497;p20"/>
          <p:cNvSpPr txBox="1"/>
          <p:nvPr>
            <p:ph type="title"/>
          </p:nvPr>
        </p:nvSpPr>
        <p:spPr>
          <a:xfrm>
            <a:off x="609600" y="219075"/>
            <a:ext cx="10260013" cy="639763"/>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Berkson’s paradox</a:t>
            </a:r>
            <a:endParaRPr/>
          </a:p>
        </p:txBody>
      </p:sp>
      <p:pic>
        <p:nvPicPr>
          <p:cNvPr id="498" name="Google Shape;498;p20"/>
          <p:cNvPicPr preferRelativeResize="0"/>
          <p:nvPr>
            <p:ph idx="1" type="body"/>
          </p:nvPr>
        </p:nvPicPr>
        <p:blipFill rotWithShape="1">
          <a:blip r:embed="rId3">
            <a:alphaModFix/>
          </a:blip>
          <a:srcRect b="0" l="0" r="0" t="0"/>
          <a:stretch/>
        </p:blipFill>
        <p:spPr>
          <a:xfrm>
            <a:off x="994579" y="1671416"/>
            <a:ext cx="4614842" cy="4026344"/>
          </a:xfrm>
          <a:prstGeom prst="rect">
            <a:avLst/>
          </a:prstGeom>
          <a:noFill/>
          <a:ln>
            <a:noFill/>
          </a:ln>
        </p:spPr>
      </p:pic>
      <p:sp>
        <p:nvSpPr>
          <p:cNvPr id="499" name="Google Shape;499;p20"/>
          <p:cNvSpPr txBox="1"/>
          <p:nvPr>
            <p:ph idx="2" type="body"/>
          </p:nvPr>
        </p:nvSpPr>
        <p:spPr>
          <a:xfrm>
            <a:off x="6197600" y="1243587"/>
            <a:ext cx="5384800" cy="4882579"/>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2400"/>
              <a:buChar char="•"/>
            </a:pPr>
            <a:r>
              <a:rPr lang="en-US" sz="2400"/>
              <a:t>A positive correlation in a </a:t>
            </a:r>
            <a:r>
              <a:rPr lang="en-US" sz="2400" u="sng"/>
              <a:t>population</a:t>
            </a:r>
            <a:r>
              <a:rPr lang="en-US" sz="2400"/>
              <a:t> can appear as negative correlation in a </a:t>
            </a:r>
            <a:r>
              <a:rPr lang="en-US" sz="2400" u="sng"/>
              <a:t>sample</a:t>
            </a:r>
            <a:r>
              <a:rPr lang="en-US" sz="2400"/>
              <a:t>.</a:t>
            </a:r>
            <a:endParaRPr/>
          </a:p>
          <a:p>
            <a:pPr indent="-342900" lvl="0" marL="342900" rtl="0" algn="l">
              <a:spcBef>
                <a:spcPts val="480"/>
              </a:spcBef>
              <a:spcAft>
                <a:spcPts val="0"/>
              </a:spcAft>
              <a:buClr>
                <a:schemeClr val="dk1"/>
              </a:buClr>
              <a:buSzPts val="2400"/>
              <a:buChar char="•"/>
            </a:pPr>
            <a:r>
              <a:rPr lang="en-US" sz="2400"/>
              <a:t>Illustration: College only admits students with high enough GPA or high enough ACT score.</a:t>
            </a:r>
            <a:endParaRPr/>
          </a:p>
          <a:p>
            <a:pPr indent="-342900" lvl="0" marL="342900" rtl="0" algn="l">
              <a:spcBef>
                <a:spcPts val="480"/>
              </a:spcBef>
              <a:spcAft>
                <a:spcPts val="0"/>
              </a:spcAft>
              <a:buClr>
                <a:schemeClr val="dk1"/>
              </a:buClr>
              <a:buSzPts val="2400"/>
              <a:buChar char="•"/>
            </a:pPr>
            <a:r>
              <a:rPr lang="en-US" sz="2400"/>
              <a:t>GPA and ACT are correlated, but among the students who decide to go to a particular college, there appears to be a negative correlation between the two. Why?</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503" name="Shape 503"/>
        <p:cNvGrpSpPr/>
        <p:nvPr/>
      </p:nvGrpSpPr>
      <p:grpSpPr>
        <a:xfrm>
          <a:off x="0" y="0"/>
          <a:ext cx="0" cy="0"/>
          <a:chOff x="0" y="0"/>
          <a:chExt cx="0" cy="0"/>
        </a:xfrm>
      </p:grpSpPr>
      <p:sp>
        <p:nvSpPr>
          <p:cNvPr id="504" name="Google Shape;504;p21"/>
          <p:cNvSpPr txBox="1"/>
          <p:nvPr>
            <p:ph type="title"/>
          </p:nvPr>
        </p:nvSpPr>
        <p:spPr>
          <a:xfrm>
            <a:off x="609600" y="219075"/>
            <a:ext cx="10260013" cy="639763"/>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3600"/>
              <a:buFont typeface="Calibri"/>
              <a:buNone/>
            </a:pPr>
            <a:r>
              <a:rPr lang="en-US"/>
              <a:t>Aggregation bias</a:t>
            </a:r>
            <a:endParaRPr/>
          </a:p>
        </p:txBody>
      </p:sp>
      <p:sp>
        <p:nvSpPr>
          <p:cNvPr id="505" name="Google Shape;505;p21"/>
          <p:cNvSpPr txBox="1"/>
          <p:nvPr>
            <p:ph idx="1" type="body"/>
          </p:nvPr>
        </p:nvSpPr>
        <p:spPr>
          <a:xfrm>
            <a:off x="609601" y="1146051"/>
            <a:ext cx="10980929" cy="1711449"/>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2400"/>
              <a:buChar char="•"/>
            </a:pPr>
            <a:r>
              <a:rPr b="1" lang="en-US" sz="2400"/>
              <a:t>Modifiable areal unit problem </a:t>
            </a:r>
            <a:r>
              <a:rPr lang="en-US" sz="2400"/>
              <a:t>(MAUP) is a statistical bias that affects results when data is aggregated. The resulting estimates (e.g., totals, rates, densities) are affected by both the shape and scale of the aggregation unit. </a:t>
            </a:r>
            <a:endParaRPr/>
          </a:p>
        </p:txBody>
      </p:sp>
      <p:pic>
        <p:nvPicPr>
          <p:cNvPr descr="New poll: Everybody hates gerrymandering - FairVote" id="506" name="Google Shape;506;p21"/>
          <p:cNvPicPr preferRelativeResize="0"/>
          <p:nvPr/>
        </p:nvPicPr>
        <p:blipFill rotWithShape="1">
          <a:blip r:embed="rId3">
            <a:alphaModFix/>
          </a:blip>
          <a:srcRect b="0" l="0" r="0" t="0"/>
          <a:stretch/>
        </p:blipFill>
        <p:spPr>
          <a:xfrm>
            <a:off x="3067783" y="2235444"/>
            <a:ext cx="5671039" cy="4536831"/>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 name="Shape 510"/>
        <p:cNvGrpSpPr/>
        <p:nvPr/>
      </p:nvGrpSpPr>
      <p:grpSpPr>
        <a:xfrm>
          <a:off x="0" y="0"/>
          <a:ext cx="0" cy="0"/>
          <a:chOff x="0" y="0"/>
          <a:chExt cx="0" cy="0"/>
        </a:xfrm>
      </p:grpSpPr>
      <p:sp>
        <p:nvSpPr>
          <p:cNvPr id="511" name="Google Shape;511;p22"/>
          <p:cNvSpPr txBox="1"/>
          <p:nvPr>
            <p:ph type="title"/>
          </p:nvPr>
        </p:nvSpPr>
        <p:spPr>
          <a:xfrm>
            <a:off x="609600" y="219075"/>
            <a:ext cx="10260013" cy="639763"/>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Aggregation bias</a:t>
            </a:r>
            <a:endParaRPr/>
          </a:p>
        </p:txBody>
      </p:sp>
      <p:pic>
        <p:nvPicPr>
          <p:cNvPr id="512" name="Google Shape;512;p22"/>
          <p:cNvPicPr preferRelativeResize="0"/>
          <p:nvPr>
            <p:ph idx="1" type="body"/>
          </p:nvPr>
        </p:nvPicPr>
        <p:blipFill rotWithShape="1">
          <a:blip r:embed="rId3">
            <a:alphaModFix/>
          </a:blip>
          <a:srcRect b="0" l="0" r="0" t="0"/>
          <a:stretch/>
        </p:blipFill>
        <p:spPr>
          <a:xfrm>
            <a:off x="2133116" y="1146175"/>
            <a:ext cx="7933705" cy="4979988"/>
          </a:xfrm>
          <a:prstGeom prst="rect">
            <a:avLst/>
          </a:prstGeom>
          <a:noFill/>
          <a:ln>
            <a:noFill/>
          </a:ln>
        </p:spPr>
      </p:pic>
      <p:sp>
        <p:nvSpPr>
          <p:cNvPr id="513" name="Google Shape;513;p22"/>
          <p:cNvSpPr txBox="1"/>
          <p:nvPr/>
        </p:nvSpPr>
        <p:spPr>
          <a:xfrm>
            <a:off x="609601" y="1146051"/>
            <a:ext cx="10980929" cy="1711449"/>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chemeClr val="dk1"/>
              </a:buClr>
              <a:buSzPts val="2400"/>
              <a:buFont typeface="Arial"/>
              <a:buChar char="•"/>
            </a:pPr>
            <a:r>
              <a:rPr b="1" lang="en-US" sz="2400">
                <a:solidFill>
                  <a:schemeClr val="dk1"/>
                </a:solidFill>
                <a:latin typeface="Calibri"/>
                <a:ea typeface="Calibri"/>
                <a:cs typeface="Calibri"/>
                <a:sym typeface="Calibri"/>
              </a:rPr>
              <a:t>Modifiable areal unit problem </a:t>
            </a:r>
            <a:r>
              <a:rPr lang="en-US" sz="2400">
                <a:solidFill>
                  <a:schemeClr val="dk1"/>
                </a:solidFill>
                <a:latin typeface="Calibri"/>
                <a:ea typeface="Calibri"/>
                <a:cs typeface="Calibri"/>
                <a:sym typeface="Calibri"/>
              </a:rPr>
              <a:t>(MAUP) is a statistical bias that affects results when data is aggregated. The resulting estimates (e.g., totals, rates, densities) are affected by both the shape and scale of the aggregation unit. </a:t>
            </a:r>
            <a:endParaRPr sz="2800">
              <a:solidFill>
                <a:schemeClr val="dk1"/>
              </a:solidFill>
              <a:latin typeface="Calibri"/>
              <a:ea typeface="Calibri"/>
              <a:cs typeface="Calibri"/>
              <a:sym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517" name="Shape 517"/>
        <p:cNvGrpSpPr/>
        <p:nvPr/>
      </p:nvGrpSpPr>
      <p:grpSpPr>
        <a:xfrm>
          <a:off x="0" y="0"/>
          <a:ext cx="0" cy="0"/>
          <a:chOff x="0" y="0"/>
          <a:chExt cx="0" cy="0"/>
        </a:xfrm>
      </p:grpSpPr>
      <p:sp>
        <p:nvSpPr>
          <p:cNvPr id="518" name="Google Shape;518;p23"/>
          <p:cNvSpPr txBox="1"/>
          <p:nvPr>
            <p:ph type="title"/>
          </p:nvPr>
        </p:nvSpPr>
        <p:spPr>
          <a:xfrm>
            <a:off x="609600" y="219075"/>
            <a:ext cx="10260013" cy="639763"/>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Aggregation bias</a:t>
            </a:r>
            <a:endParaRPr/>
          </a:p>
        </p:txBody>
      </p:sp>
      <p:pic>
        <p:nvPicPr>
          <p:cNvPr id="519" name="Google Shape;519;p23"/>
          <p:cNvPicPr preferRelativeResize="0"/>
          <p:nvPr>
            <p:ph idx="1" type="body"/>
          </p:nvPr>
        </p:nvPicPr>
        <p:blipFill rotWithShape="1">
          <a:blip r:embed="rId3">
            <a:alphaModFix/>
          </a:blip>
          <a:srcRect b="0" l="0" r="0" t="0"/>
          <a:stretch/>
        </p:blipFill>
        <p:spPr>
          <a:xfrm>
            <a:off x="1215960" y="2117879"/>
            <a:ext cx="4179303" cy="4282922"/>
          </a:xfrm>
          <a:prstGeom prst="rect">
            <a:avLst/>
          </a:prstGeom>
          <a:noFill/>
          <a:ln>
            <a:noFill/>
          </a:ln>
        </p:spPr>
      </p:pic>
      <p:pic>
        <p:nvPicPr>
          <p:cNvPr id="520" name="Google Shape;520;p23"/>
          <p:cNvPicPr preferRelativeResize="0"/>
          <p:nvPr>
            <p:ph idx="2" type="body"/>
          </p:nvPr>
        </p:nvPicPr>
        <p:blipFill rotWithShape="1">
          <a:blip r:embed="rId4">
            <a:alphaModFix/>
          </a:blip>
          <a:srcRect b="0" l="0" r="0" t="0"/>
          <a:stretch/>
        </p:blipFill>
        <p:spPr>
          <a:xfrm>
            <a:off x="6653050" y="2047500"/>
            <a:ext cx="4200105" cy="4353301"/>
          </a:xfrm>
          <a:prstGeom prst="rect">
            <a:avLst/>
          </a:prstGeom>
          <a:noFill/>
          <a:ln>
            <a:noFill/>
          </a:ln>
        </p:spPr>
      </p:pic>
      <p:sp>
        <p:nvSpPr>
          <p:cNvPr id="521" name="Google Shape;521;p23"/>
          <p:cNvSpPr txBox="1"/>
          <p:nvPr/>
        </p:nvSpPr>
        <p:spPr>
          <a:xfrm>
            <a:off x="1284279" y="1265476"/>
            <a:ext cx="4559471" cy="83099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400">
                <a:solidFill>
                  <a:schemeClr val="dk1"/>
                </a:solidFill>
                <a:latin typeface="Rockwell"/>
                <a:ea typeface="Rockwell"/>
                <a:cs typeface="Rockwell"/>
                <a:sym typeface="Rockwell"/>
              </a:rPr>
              <a:t>Growth rate of Covid-19 infections in US counties</a:t>
            </a:r>
            <a:endParaRPr/>
          </a:p>
        </p:txBody>
      </p:sp>
      <p:sp>
        <p:nvSpPr>
          <p:cNvPr id="522" name="Google Shape;522;p23"/>
          <p:cNvSpPr txBox="1"/>
          <p:nvPr/>
        </p:nvSpPr>
        <p:spPr>
          <a:xfrm>
            <a:off x="7022139" y="1134481"/>
            <a:ext cx="4559471" cy="120032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400">
                <a:solidFill>
                  <a:schemeClr val="dk1"/>
                </a:solidFill>
                <a:latin typeface="Rockwell"/>
                <a:ea typeface="Rockwell"/>
                <a:cs typeface="Rockwell"/>
                <a:sym typeface="Rockwell"/>
              </a:rPr>
              <a:t>… appears slower than when the same data is aggregated by state, or country</a:t>
            </a:r>
            <a:endParaRPr/>
          </a:p>
        </p:txBody>
      </p:sp>
      <p:sp>
        <p:nvSpPr>
          <p:cNvPr id="523" name="Google Shape;523;p23"/>
          <p:cNvSpPr txBox="1"/>
          <p:nvPr/>
        </p:nvSpPr>
        <p:spPr>
          <a:xfrm>
            <a:off x="614200" y="6453485"/>
            <a:ext cx="10418990"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1400">
                <a:solidFill>
                  <a:srgbClr val="222222"/>
                </a:solidFill>
                <a:latin typeface="Arial"/>
                <a:ea typeface="Arial"/>
                <a:cs typeface="Arial"/>
                <a:sym typeface="Arial"/>
              </a:rPr>
              <a:t>Burghardt, K., &amp; Lerman, K. (2020). Systematic Biases in Aggregated COVID-19 Growth Rates. </a:t>
            </a:r>
            <a:r>
              <a:rPr b="0" i="1" lang="en-US" sz="1400">
                <a:solidFill>
                  <a:srgbClr val="222222"/>
                </a:solidFill>
                <a:latin typeface="Arial"/>
                <a:ea typeface="Arial"/>
                <a:cs typeface="Arial"/>
                <a:sym typeface="Arial"/>
              </a:rPr>
              <a:t>arXiv preprint arXiv:2004.12994</a:t>
            </a:r>
            <a:r>
              <a:rPr b="0" i="0" lang="en-US" sz="1400">
                <a:solidFill>
                  <a:srgbClr val="222222"/>
                </a:solidFill>
                <a:latin typeface="Arial"/>
                <a:ea typeface="Arial"/>
                <a:cs typeface="Arial"/>
                <a:sym typeface="Arial"/>
              </a:rPr>
              <a:t>.</a:t>
            </a:r>
            <a:endParaRPr sz="1400">
              <a:solidFill>
                <a:schemeClr val="dk1"/>
              </a:solidFill>
              <a:latin typeface="Calibri"/>
              <a:ea typeface="Calibri"/>
              <a:cs typeface="Calibri"/>
              <a:sym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527" name="Shape 527"/>
        <p:cNvGrpSpPr/>
        <p:nvPr/>
      </p:nvGrpSpPr>
      <p:grpSpPr>
        <a:xfrm>
          <a:off x="0" y="0"/>
          <a:ext cx="0" cy="0"/>
          <a:chOff x="0" y="0"/>
          <a:chExt cx="0" cy="0"/>
        </a:xfrm>
      </p:grpSpPr>
      <p:sp>
        <p:nvSpPr>
          <p:cNvPr id="528" name="Google Shape;528;p24"/>
          <p:cNvSpPr txBox="1"/>
          <p:nvPr>
            <p:ph type="title"/>
          </p:nvPr>
        </p:nvSpPr>
        <p:spPr>
          <a:xfrm>
            <a:off x="609600" y="219075"/>
            <a:ext cx="10260013" cy="639763"/>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None/>
            </a:pPr>
            <a:r>
              <a:rPr lang="en-US"/>
              <a:t>… also at the metropolitan level</a:t>
            </a:r>
            <a:endParaRPr/>
          </a:p>
        </p:txBody>
      </p:sp>
      <p:pic>
        <p:nvPicPr>
          <p:cNvPr id="529" name="Google Shape;529;p24"/>
          <p:cNvPicPr preferRelativeResize="0"/>
          <p:nvPr>
            <p:ph idx="1" type="body"/>
          </p:nvPr>
        </p:nvPicPr>
        <p:blipFill rotWithShape="1">
          <a:blip r:embed="rId3">
            <a:alphaModFix/>
          </a:blip>
          <a:srcRect b="0" l="0" r="0" t="0"/>
          <a:stretch/>
        </p:blipFill>
        <p:spPr>
          <a:xfrm>
            <a:off x="1009421" y="1975737"/>
            <a:ext cx="4839157" cy="4710113"/>
          </a:xfrm>
          <a:prstGeom prst="rect">
            <a:avLst/>
          </a:prstGeom>
          <a:noFill/>
          <a:ln>
            <a:noFill/>
          </a:ln>
        </p:spPr>
      </p:pic>
      <p:pic>
        <p:nvPicPr>
          <p:cNvPr id="530" name="Google Shape;530;p24"/>
          <p:cNvPicPr preferRelativeResize="0"/>
          <p:nvPr>
            <p:ph idx="2" type="body"/>
          </p:nvPr>
        </p:nvPicPr>
        <p:blipFill rotWithShape="1">
          <a:blip r:embed="rId4">
            <a:alphaModFix/>
          </a:blip>
          <a:srcRect b="0" l="0" r="0" t="0"/>
          <a:stretch/>
        </p:blipFill>
        <p:spPr>
          <a:xfrm>
            <a:off x="6313268" y="1975737"/>
            <a:ext cx="4899464" cy="4710113"/>
          </a:xfrm>
          <a:prstGeom prst="rect">
            <a:avLst/>
          </a:prstGeom>
          <a:noFill/>
          <a:ln>
            <a:noFill/>
          </a:ln>
        </p:spPr>
      </p:pic>
      <p:sp>
        <p:nvSpPr>
          <p:cNvPr id="531" name="Google Shape;531;p24"/>
          <p:cNvSpPr txBox="1"/>
          <p:nvPr/>
        </p:nvSpPr>
        <p:spPr>
          <a:xfrm>
            <a:off x="432683" y="1519961"/>
            <a:ext cx="5772054"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400">
                <a:solidFill>
                  <a:schemeClr val="dk1"/>
                </a:solidFill>
                <a:latin typeface="Rockwell"/>
                <a:ea typeface="Rockwell"/>
                <a:cs typeface="Rockwell"/>
                <a:sym typeface="Rockwell"/>
              </a:rPr>
              <a:t>Infections in Los Angeles county</a:t>
            </a:r>
            <a:endParaRPr/>
          </a:p>
        </p:txBody>
      </p:sp>
      <p:sp>
        <p:nvSpPr>
          <p:cNvPr id="532" name="Google Shape;532;p24"/>
          <p:cNvSpPr txBox="1"/>
          <p:nvPr/>
        </p:nvSpPr>
        <p:spPr>
          <a:xfrm>
            <a:off x="5987263" y="1283478"/>
            <a:ext cx="5772054" cy="83099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400">
                <a:solidFill>
                  <a:schemeClr val="dk1"/>
                </a:solidFill>
                <a:latin typeface="Rockwell"/>
                <a:ea typeface="Rockwell"/>
                <a:cs typeface="Rockwell"/>
                <a:sym typeface="Rockwell"/>
              </a:rPr>
              <a:t>… appear to spread faster than in neighborhoods</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6" name="Shape 536"/>
        <p:cNvGrpSpPr/>
        <p:nvPr/>
      </p:nvGrpSpPr>
      <p:grpSpPr>
        <a:xfrm>
          <a:off x="0" y="0"/>
          <a:ext cx="0" cy="0"/>
          <a:chOff x="0" y="0"/>
          <a:chExt cx="0" cy="0"/>
        </a:xfrm>
      </p:grpSpPr>
      <p:sp>
        <p:nvSpPr>
          <p:cNvPr id="537" name="Google Shape;537;p25"/>
          <p:cNvSpPr txBox="1"/>
          <p:nvPr>
            <p:ph type="title"/>
          </p:nvPr>
        </p:nvSpPr>
        <p:spPr>
          <a:xfrm>
            <a:off x="609600" y="219075"/>
            <a:ext cx="10260013" cy="639763"/>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Analysis of temporal data</a:t>
            </a:r>
            <a:endParaRPr/>
          </a:p>
        </p:txBody>
      </p:sp>
      <p:sp>
        <p:nvSpPr>
          <p:cNvPr id="538" name="Google Shape;538;p25"/>
          <p:cNvSpPr txBox="1"/>
          <p:nvPr>
            <p:ph idx="1" type="body"/>
          </p:nvPr>
        </p:nvSpPr>
        <p:spPr>
          <a:xfrm>
            <a:off x="609601" y="1146051"/>
            <a:ext cx="10980929" cy="4980115"/>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2800"/>
              <a:buChar char="•"/>
            </a:pPr>
            <a:r>
              <a:rPr lang="en-US"/>
              <a:t>Understanding data/behavior that evolves over time</a:t>
            </a:r>
            <a:endParaRPr/>
          </a:p>
          <a:p>
            <a:pPr indent="-165100" lvl="0" marL="342900" rtl="0" algn="l">
              <a:spcBef>
                <a:spcPts val="560"/>
              </a:spcBef>
              <a:spcAft>
                <a:spcPts val="0"/>
              </a:spcAft>
              <a:buClr>
                <a:schemeClr val="dk1"/>
              </a:buClr>
              <a:buSzPts val="2800"/>
              <a:buNone/>
            </a:pPr>
            <a:r>
              <a:t/>
            </a:r>
            <a:endParaRPr/>
          </a:p>
          <a:p>
            <a:pPr indent="-342900" lvl="0" marL="342900" rtl="0" algn="l">
              <a:spcBef>
                <a:spcPts val="560"/>
              </a:spcBef>
              <a:spcAft>
                <a:spcPts val="0"/>
              </a:spcAft>
              <a:buClr>
                <a:schemeClr val="dk1"/>
              </a:buClr>
              <a:buSzPts val="2800"/>
              <a:buChar char="•"/>
            </a:pPr>
            <a:r>
              <a:rPr lang="en-US"/>
              <a:t>Cross-sectional analysis</a:t>
            </a:r>
            <a:endParaRPr/>
          </a:p>
          <a:p>
            <a:pPr indent="-285750" lvl="1" marL="742950" rtl="0" algn="l">
              <a:spcBef>
                <a:spcPts val="480"/>
              </a:spcBef>
              <a:spcAft>
                <a:spcPts val="0"/>
              </a:spcAft>
              <a:buClr>
                <a:schemeClr val="dk1"/>
              </a:buClr>
              <a:buSzPts val="2400"/>
              <a:buChar char="–"/>
            </a:pPr>
            <a:r>
              <a:rPr lang="en-US"/>
              <a:t>Aggregate time-based analysis is a natural starting point</a:t>
            </a:r>
            <a:endParaRPr/>
          </a:p>
          <a:p>
            <a:pPr indent="-228600" lvl="2" marL="1143000" rtl="0" algn="l">
              <a:spcBef>
                <a:spcPts val="400"/>
              </a:spcBef>
              <a:spcAft>
                <a:spcPts val="0"/>
              </a:spcAft>
              <a:buClr>
                <a:schemeClr val="dk1"/>
              </a:buClr>
              <a:buSzPts val="2000"/>
              <a:buChar char="•"/>
            </a:pPr>
            <a:r>
              <a:rPr lang="en-US"/>
              <a:t>Approach: combine all available data about people (potentially over long periods of time)</a:t>
            </a:r>
            <a:endParaRPr/>
          </a:p>
          <a:p>
            <a:pPr indent="-285750" lvl="1" marL="742950" rtl="0" algn="l">
              <a:spcBef>
                <a:spcPts val="480"/>
              </a:spcBef>
              <a:spcAft>
                <a:spcPts val="0"/>
              </a:spcAft>
              <a:buClr>
                <a:schemeClr val="dk1"/>
              </a:buClr>
              <a:buSzPts val="2400"/>
              <a:buChar char="–"/>
            </a:pPr>
            <a:r>
              <a:rPr lang="en-US"/>
              <a:t>This could be misleading and not describe any individual user</a:t>
            </a:r>
            <a:endParaRPr/>
          </a:p>
          <a:p>
            <a:pPr indent="-285750" lvl="1" marL="742950" rtl="0" algn="l">
              <a:spcBef>
                <a:spcPts val="480"/>
              </a:spcBef>
              <a:spcAft>
                <a:spcPts val="0"/>
              </a:spcAft>
              <a:buClr>
                <a:schemeClr val="dk1"/>
              </a:buClr>
              <a:buSzPts val="2400"/>
              <a:buChar char="–"/>
            </a:pPr>
            <a:r>
              <a:rPr lang="en-US"/>
              <a:t>Why? Mixes old and new data</a:t>
            </a:r>
            <a:endParaRPr/>
          </a:p>
          <a:p>
            <a:pPr indent="-342900" lvl="0" marL="342900" rtl="0" algn="l">
              <a:spcBef>
                <a:spcPts val="560"/>
              </a:spcBef>
              <a:spcAft>
                <a:spcPts val="0"/>
              </a:spcAft>
              <a:buClr>
                <a:schemeClr val="dk1"/>
              </a:buClr>
              <a:buSzPts val="2800"/>
              <a:buChar char="•"/>
            </a:pPr>
            <a:r>
              <a:rPr lang="en-US"/>
              <a:t>Longitudinal analysis</a:t>
            </a:r>
            <a:endParaRPr/>
          </a:p>
          <a:p>
            <a:pPr indent="-285750" lvl="1" marL="742950" rtl="0" algn="l">
              <a:spcBef>
                <a:spcPts val="480"/>
              </a:spcBef>
              <a:spcAft>
                <a:spcPts val="0"/>
              </a:spcAft>
              <a:buClr>
                <a:schemeClr val="dk1"/>
              </a:buClr>
              <a:buSzPts val="2400"/>
              <a:buChar char="–"/>
            </a:pPr>
            <a:r>
              <a:rPr lang="en-US"/>
              <a:t>Follow the same group over time</a:t>
            </a:r>
            <a:endParaRPr/>
          </a:p>
          <a:p>
            <a:pPr indent="-133350" lvl="1" marL="742950" rtl="0" algn="l">
              <a:spcBef>
                <a:spcPts val="480"/>
              </a:spcBef>
              <a:spcAft>
                <a:spcPts val="0"/>
              </a:spcAft>
              <a:buClr>
                <a:schemeClr val="dk1"/>
              </a:buClr>
              <a:buSzPts val="2400"/>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2" name="Shape 542"/>
        <p:cNvGrpSpPr/>
        <p:nvPr/>
      </p:nvGrpSpPr>
      <p:grpSpPr>
        <a:xfrm>
          <a:off x="0" y="0"/>
          <a:ext cx="0" cy="0"/>
          <a:chOff x="0" y="0"/>
          <a:chExt cx="0" cy="0"/>
        </a:xfrm>
      </p:grpSpPr>
      <p:sp>
        <p:nvSpPr>
          <p:cNvPr id="543" name="Google Shape;543;p26"/>
          <p:cNvSpPr txBox="1"/>
          <p:nvPr>
            <p:ph type="title"/>
          </p:nvPr>
        </p:nvSpPr>
        <p:spPr>
          <a:xfrm>
            <a:off x="609600" y="219075"/>
            <a:ext cx="10260013" cy="639763"/>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Accounting for time – cohort analysis</a:t>
            </a:r>
            <a:endParaRPr/>
          </a:p>
        </p:txBody>
      </p:sp>
      <p:sp>
        <p:nvSpPr>
          <p:cNvPr id="544" name="Google Shape;544;p26"/>
          <p:cNvSpPr txBox="1"/>
          <p:nvPr>
            <p:ph idx="1" type="body"/>
          </p:nvPr>
        </p:nvSpPr>
        <p:spPr>
          <a:xfrm>
            <a:off x="609601" y="1146051"/>
            <a:ext cx="10980929" cy="498011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2800"/>
              <a:buNone/>
            </a:pPr>
            <a:r>
              <a:rPr lang="en-US"/>
              <a:t>Online communities are evolving continuously.</a:t>
            </a:r>
            <a:endParaRPr/>
          </a:p>
          <a:p>
            <a:pPr indent="-342900" lvl="0" marL="342900" rtl="0" algn="l">
              <a:spcBef>
                <a:spcPts val="560"/>
              </a:spcBef>
              <a:spcAft>
                <a:spcPts val="0"/>
              </a:spcAft>
              <a:buClr>
                <a:schemeClr val="dk1"/>
              </a:buClr>
              <a:buSzPts val="2800"/>
              <a:buChar char="•"/>
            </a:pPr>
            <a:r>
              <a:rPr lang="en-US"/>
              <a:t>Tenure - How long a user has participated in the community</a:t>
            </a:r>
            <a:endParaRPr/>
          </a:p>
          <a:p>
            <a:pPr indent="-342900" lvl="0" marL="342900" rtl="0" algn="l">
              <a:spcBef>
                <a:spcPts val="560"/>
              </a:spcBef>
              <a:spcAft>
                <a:spcPts val="0"/>
              </a:spcAft>
              <a:buClr>
                <a:schemeClr val="dk1"/>
              </a:buClr>
              <a:buSzPts val="2800"/>
              <a:buChar char="•"/>
            </a:pPr>
            <a:r>
              <a:rPr lang="en-US"/>
              <a:t>Join date - When the user join the community</a:t>
            </a:r>
            <a:endParaRPr/>
          </a:p>
          <a:p>
            <a:pPr indent="0" lvl="0" marL="0" rtl="0" algn="l">
              <a:spcBef>
                <a:spcPts val="560"/>
              </a:spcBef>
              <a:spcAft>
                <a:spcPts val="0"/>
              </a:spcAft>
              <a:buClr>
                <a:schemeClr val="dk1"/>
              </a:buClr>
              <a:buSzPts val="2800"/>
              <a:buNone/>
            </a:pPr>
            <a:r>
              <a:t/>
            </a:r>
            <a:endParaRPr/>
          </a:p>
          <a:p>
            <a:pPr indent="-342900" lvl="0" marL="342900" rtl="0" algn="l">
              <a:spcBef>
                <a:spcPts val="560"/>
              </a:spcBef>
              <a:spcAft>
                <a:spcPts val="0"/>
              </a:spcAft>
              <a:buClr>
                <a:schemeClr val="dk1"/>
              </a:buClr>
              <a:buSzPts val="2800"/>
              <a:buChar char="•"/>
            </a:pPr>
            <a:r>
              <a:rPr lang="en-US"/>
              <a:t>Cohort analysis is a type of longitudinal analysis: A </a:t>
            </a:r>
            <a:r>
              <a:rPr b="1" lang="en-US"/>
              <a:t>cohort </a:t>
            </a:r>
            <a:r>
              <a:rPr lang="en-US"/>
              <a:t>is a group of people who share a characteristic, generally with respect to time</a:t>
            </a:r>
            <a:endParaRPr/>
          </a:p>
          <a:p>
            <a:pPr indent="-285750" lvl="1" marL="742950" rtl="0" algn="l">
              <a:spcBef>
                <a:spcPts val="480"/>
              </a:spcBef>
              <a:spcAft>
                <a:spcPts val="0"/>
              </a:spcAft>
              <a:buClr>
                <a:schemeClr val="dk1"/>
              </a:buClr>
              <a:buSzPts val="2400"/>
              <a:buChar char="–"/>
            </a:pPr>
            <a:r>
              <a:rPr lang="en-US"/>
              <a:t>E.g., USC class of 2023, people born in 1990, etc.</a:t>
            </a:r>
            <a:endParaRPr/>
          </a:p>
          <a:p>
            <a:pPr indent="-342900" lvl="0" marL="342900" rtl="0" algn="l">
              <a:spcBef>
                <a:spcPts val="560"/>
              </a:spcBef>
              <a:spcAft>
                <a:spcPts val="0"/>
              </a:spcAft>
              <a:buClr>
                <a:schemeClr val="dk1"/>
              </a:buClr>
              <a:buSzPts val="2800"/>
              <a:buChar char="•"/>
            </a:pPr>
            <a:r>
              <a:rPr lang="en-US"/>
              <a:t>Cohorts in online communities </a:t>
            </a:r>
            <a:endParaRPr/>
          </a:p>
          <a:p>
            <a:pPr indent="-285750" lvl="1" marL="742950" rtl="0" algn="l">
              <a:spcBef>
                <a:spcPts val="480"/>
              </a:spcBef>
              <a:spcAft>
                <a:spcPts val="0"/>
              </a:spcAft>
              <a:buClr>
                <a:schemeClr val="dk1"/>
              </a:buClr>
              <a:buSzPts val="2400"/>
              <a:buChar char="–"/>
            </a:pPr>
            <a:r>
              <a:rPr lang="en-US"/>
              <a:t>E.g., Wikipedia users who joined in 2005</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8" name="Shape 548"/>
        <p:cNvGrpSpPr/>
        <p:nvPr/>
      </p:nvGrpSpPr>
      <p:grpSpPr>
        <a:xfrm>
          <a:off x="0" y="0"/>
          <a:ext cx="0" cy="0"/>
          <a:chOff x="0" y="0"/>
          <a:chExt cx="0" cy="0"/>
        </a:xfrm>
      </p:grpSpPr>
      <p:sp>
        <p:nvSpPr>
          <p:cNvPr id="549" name="Google Shape;549;p2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Longitudinal vs Cross-sectional </a:t>
            </a:r>
            <a:endParaRPr/>
          </a:p>
        </p:txBody>
      </p:sp>
      <p:sp>
        <p:nvSpPr>
          <p:cNvPr id="550" name="Google Shape;550;p27"/>
          <p:cNvSpPr txBox="1"/>
          <p:nvPr>
            <p:ph idx="1" type="body"/>
          </p:nvPr>
        </p:nvSpPr>
        <p:spPr>
          <a:xfrm>
            <a:off x="838200" y="1363450"/>
            <a:ext cx="10515600" cy="5129426"/>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400"/>
              <a:buChar char="•"/>
            </a:pPr>
            <a:r>
              <a:rPr b="1" lang="en-US" sz="2400"/>
              <a:t>Longitudinal analysis</a:t>
            </a:r>
            <a:r>
              <a:rPr lang="en-US" sz="2400"/>
              <a:t> gathers data repeatedly from the same cohorts. </a:t>
            </a:r>
            <a:endParaRPr/>
          </a:p>
          <a:p>
            <a:pPr indent="-285750" lvl="1" marL="742950" rtl="0" algn="l">
              <a:spcBef>
                <a:spcPts val="0"/>
              </a:spcBef>
              <a:spcAft>
                <a:spcPts val="0"/>
              </a:spcAft>
              <a:buClr>
                <a:schemeClr val="dk1"/>
              </a:buClr>
              <a:buSzPts val="2400"/>
              <a:buChar char="–"/>
            </a:pPr>
            <a:r>
              <a:rPr lang="en-US" sz="2000"/>
              <a:t>A </a:t>
            </a:r>
            <a:r>
              <a:rPr b="1" lang="en-US" sz="2000"/>
              <a:t>cohort </a:t>
            </a:r>
            <a:r>
              <a:rPr lang="en-US" sz="2000"/>
              <a:t>is a group of people who share a common characteristic, generally with respect to time: E.g., people born in 1990, Reddit users who joined in 2010, etc.</a:t>
            </a:r>
            <a:endParaRPr/>
          </a:p>
          <a:p>
            <a:pPr indent="-76200" lvl="0" marL="228600" rtl="0" algn="l">
              <a:lnSpc>
                <a:spcPct val="90000"/>
              </a:lnSpc>
              <a:spcBef>
                <a:spcPts val="1000"/>
              </a:spcBef>
              <a:spcAft>
                <a:spcPts val="0"/>
              </a:spcAft>
              <a:buClr>
                <a:schemeClr val="dk1"/>
              </a:buClr>
              <a:buSzPts val="2400"/>
              <a:buNone/>
            </a:pPr>
            <a:r>
              <a:t/>
            </a:r>
            <a:endParaRPr/>
          </a:p>
          <a:p>
            <a:pPr indent="-76200" lvl="0" marL="228600" rtl="0" algn="l">
              <a:lnSpc>
                <a:spcPct val="90000"/>
              </a:lnSpc>
              <a:spcBef>
                <a:spcPts val="1000"/>
              </a:spcBef>
              <a:spcAft>
                <a:spcPts val="0"/>
              </a:spcAft>
              <a:buClr>
                <a:schemeClr val="dk1"/>
              </a:buClr>
              <a:buSzPts val="2400"/>
              <a:buNone/>
            </a:pPr>
            <a:r>
              <a:t/>
            </a:r>
            <a:endParaRPr sz="2000"/>
          </a:p>
          <a:p>
            <a:pPr indent="-76200" lvl="0" marL="228600" rtl="0" algn="l">
              <a:lnSpc>
                <a:spcPct val="90000"/>
              </a:lnSpc>
              <a:spcBef>
                <a:spcPts val="1000"/>
              </a:spcBef>
              <a:spcAft>
                <a:spcPts val="0"/>
              </a:spcAft>
              <a:buClr>
                <a:schemeClr val="dk1"/>
              </a:buClr>
              <a:buSzPts val="2400"/>
              <a:buNone/>
            </a:pPr>
            <a:r>
              <a:t/>
            </a:r>
            <a:endParaRPr sz="2400"/>
          </a:p>
          <a:p>
            <a:pPr indent="-228600" lvl="0" marL="228600" rtl="0" algn="l">
              <a:lnSpc>
                <a:spcPct val="90000"/>
              </a:lnSpc>
              <a:spcBef>
                <a:spcPts val="1000"/>
              </a:spcBef>
              <a:spcAft>
                <a:spcPts val="0"/>
              </a:spcAft>
              <a:buClr>
                <a:schemeClr val="dk1"/>
              </a:buClr>
              <a:buSzPts val="2400"/>
              <a:buChar char="•"/>
            </a:pPr>
            <a:r>
              <a:rPr b="1" lang="en-US" sz="2400"/>
              <a:t>Cross</a:t>
            </a:r>
            <a:r>
              <a:rPr lang="en-US" sz="2400"/>
              <a:t>-</a:t>
            </a:r>
            <a:r>
              <a:rPr b="1" lang="en-US" sz="2400"/>
              <a:t>sectional analysis</a:t>
            </a:r>
            <a:r>
              <a:rPr lang="en-US" sz="2400"/>
              <a:t> aggregates data over all cohorts at a specific point in time.</a:t>
            </a:r>
            <a:endParaRPr/>
          </a:p>
          <a:p>
            <a:pPr indent="-285750" lvl="1" marL="742950" rtl="0" algn="l">
              <a:spcBef>
                <a:spcPts val="1000"/>
              </a:spcBef>
              <a:spcAft>
                <a:spcPts val="0"/>
              </a:spcAft>
              <a:buClr>
                <a:schemeClr val="dk1"/>
              </a:buClr>
              <a:buSzPts val="2400"/>
              <a:buChar char="–"/>
            </a:pPr>
            <a:r>
              <a:rPr lang="en-US" sz="2000"/>
              <a:t>Often cross-sectional studies are done as if they were longitudinal</a:t>
            </a:r>
            <a:endParaRPr/>
          </a:p>
        </p:txBody>
      </p:sp>
      <p:grpSp>
        <p:nvGrpSpPr>
          <p:cNvPr id="551" name="Google Shape;551;p27"/>
          <p:cNvGrpSpPr/>
          <p:nvPr/>
        </p:nvGrpSpPr>
        <p:grpSpPr>
          <a:xfrm>
            <a:off x="3017520" y="2394084"/>
            <a:ext cx="4672544" cy="1282462"/>
            <a:chOff x="2779649" y="4388772"/>
            <a:chExt cx="4672544" cy="1282462"/>
          </a:xfrm>
        </p:grpSpPr>
        <p:sp>
          <p:nvSpPr>
            <p:cNvPr id="552" name="Google Shape;552;p27"/>
            <p:cNvSpPr txBox="1"/>
            <p:nvPr/>
          </p:nvSpPr>
          <p:spPr>
            <a:xfrm>
              <a:off x="6837922" y="5301902"/>
              <a:ext cx="614271"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1800"/>
                <a:buFont typeface="Calibri"/>
                <a:buNone/>
              </a:pPr>
              <a:r>
                <a:rPr lang="en-US" sz="1800">
                  <a:solidFill>
                    <a:schemeClr val="dk1"/>
                  </a:solidFill>
                  <a:latin typeface="Calibri"/>
                  <a:ea typeface="Calibri"/>
                  <a:cs typeface="Calibri"/>
                  <a:sym typeface="Calibri"/>
                </a:rPr>
                <a:t>time</a:t>
              </a:r>
              <a:endParaRPr sz="1800">
                <a:solidFill>
                  <a:schemeClr val="dk1"/>
                </a:solidFill>
                <a:latin typeface="Calibri"/>
                <a:ea typeface="Calibri"/>
                <a:cs typeface="Calibri"/>
                <a:sym typeface="Calibri"/>
              </a:endParaRPr>
            </a:p>
          </p:txBody>
        </p:sp>
        <p:sp>
          <p:nvSpPr>
            <p:cNvPr id="553" name="Google Shape;553;p27"/>
            <p:cNvSpPr txBox="1"/>
            <p:nvPr/>
          </p:nvSpPr>
          <p:spPr>
            <a:xfrm>
              <a:off x="2779649" y="5038699"/>
              <a:ext cx="9729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1800"/>
                <a:buFont typeface="Calibri"/>
                <a:buNone/>
              </a:pPr>
              <a:r>
                <a:rPr lang="en-US" sz="1800">
                  <a:solidFill>
                    <a:schemeClr val="dk1"/>
                  </a:solidFill>
                  <a:latin typeface="Calibri"/>
                  <a:ea typeface="Calibri"/>
                  <a:cs typeface="Calibri"/>
                  <a:sym typeface="Calibri"/>
                </a:rPr>
                <a:t>cohort 1</a:t>
              </a:r>
              <a:endParaRPr sz="1800">
                <a:solidFill>
                  <a:schemeClr val="dk1"/>
                </a:solidFill>
                <a:latin typeface="Calibri"/>
                <a:ea typeface="Calibri"/>
                <a:cs typeface="Calibri"/>
                <a:sym typeface="Calibri"/>
              </a:endParaRPr>
            </a:p>
          </p:txBody>
        </p:sp>
        <p:sp>
          <p:nvSpPr>
            <p:cNvPr id="554" name="Google Shape;554;p27"/>
            <p:cNvSpPr txBox="1"/>
            <p:nvPr/>
          </p:nvSpPr>
          <p:spPr>
            <a:xfrm>
              <a:off x="4311148" y="5103855"/>
              <a:ext cx="9729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1800"/>
                <a:buFont typeface="Calibri"/>
                <a:buNone/>
              </a:pPr>
              <a:r>
                <a:rPr lang="en-US" sz="1800">
                  <a:solidFill>
                    <a:schemeClr val="dk1"/>
                  </a:solidFill>
                  <a:latin typeface="Calibri"/>
                  <a:ea typeface="Calibri"/>
                  <a:cs typeface="Calibri"/>
                  <a:sym typeface="Calibri"/>
                </a:rPr>
                <a:t>cohort 2</a:t>
              </a:r>
              <a:endParaRPr sz="1800">
                <a:solidFill>
                  <a:schemeClr val="dk1"/>
                </a:solidFill>
                <a:latin typeface="Calibri"/>
                <a:ea typeface="Calibri"/>
                <a:cs typeface="Calibri"/>
                <a:sym typeface="Calibri"/>
              </a:endParaRPr>
            </a:p>
          </p:txBody>
        </p:sp>
        <p:sp>
          <p:nvSpPr>
            <p:cNvPr id="555" name="Google Shape;555;p27"/>
            <p:cNvSpPr txBox="1"/>
            <p:nvPr/>
          </p:nvSpPr>
          <p:spPr>
            <a:xfrm>
              <a:off x="5710192" y="5112804"/>
              <a:ext cx="9729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1800"/>
                <a:buFont typeface="Calibri"/>
                <a:buNone/>
              </a:pPr>
              <a:r>
                <a:rPr lang="en-US" sz="1800">
                  <a:solidFill>
                    <a:schemeClr val="dk1"/>
                  </a:solidFill>
                  <a:latin typeface="Calibri"/>
                  <a:ea typeface="Calibri"/>
                  <a:cs typeface="Calibri"/>
                  <a:sym typeface="Calibri"/>
                </a:rPr>
                <a:t>cohort 3</a:t>
              </a:r>
              <a:endParaRPr sz="1800">
                <a:solidFill>
                  <a:schemeClr val="dk1"/>
                </a:solidFill>
                <a:latin typeface="Calibri"/>
                <a:ea typeface="Calibri"/>
                <a:cs typeface="Calibri"/>
                <a:sym typeface="Calibri"/>
              </a:endParaRPr>
            </a:p>
          </p:txBody>
        </p:sp>
        <p:sp>
          <p:nvSpPr>
            <p:cNvPr id="556" name="Google Shape;556;p27"/>
            <p:cNvSpPr/>
            <p:nvPr/>
          </p:nvSpPr>
          <p:spPr>
            <a:xfrm>
              <a:off x="3334006" y="4388772"/>
              <a:ext cx="2831020" cy="903600"/>
            </a:xfrm>
            <a:prstGeom prst="rightArrow">
              <a:avLst>
                <a:gd fmla="val 58120" name="adj1"/>
                <a:gd fmla="val 39174" name="adj2"/>
              </a:avLst>
            </a:prstGeom>
            <a:solidFill>
              <a:srgbClr val="538CD5">
                <a:alpha val="49411"/>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2000"/>
                <a:buFont typeface="Calibri"/>
                <a:buNone/>
              </a:pPr>
              <a:r>
                <a:t/>
              </a:r>
              <a:endParaRPr sz="2000">
                <a:solidFill>
                  <a:schemeClr val="dk1"/>
                </a:solidFill>
                <a:latin typeface="Calibri"/>
                <a:ea typeface="Calibri"/>
                <a:cs typeface="Calibri"/>
                <a:sym typeface="Calibri"/>
              </a:endParaRPr>
            </a:p>
          </p:txBody>
        </p:sp>
        <p:sp>
          <p:nvSpPr>
            <p:cNvPr id="557" name="Google Shape;557;p27"/>
            <p:cNvSpPr/>
            <p:nvPr/>
          </p:nvSpPr>
          <p:spPr>
            <a:xfrm>
              <a:off x="4154530" y="4388772"/>
              <a:ext cx="2425800" cy="903600"/>
            </a:xfrm>
            <a:prstGeom prst="rightArrow">
              <a:avLst>
                <a:gd fmla="val 58120" name="adj1"/>
                <a:gd fmla="val 39174" name="adj2"/>
              </a:avLst>
            </a:prstGeom>
            <a:solidFill>
              <a:srgbClr val="FFC000">
                <a:alpha val="49411"/>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2000"/>
                <a:buFont typeface="Calibri"/>
                <a:buNone/>
              </a:pPr>
              <a:r>
                <a:t/>
              </a:r>
              <a:endParaRPr sz="2000">
                <a:solidFill>
                  <a:schemeClr val="dk1"/>
                </a:solidFill>
                <a:latin typeface="Calibri"/>
                <a:ea typeface="Calibri"/>
                <a:cs typeface="Calibri"/>
                <a:sym typeface="Calibri"/>
              </a:endParaRPr>
            </a:p>
          </p:txBody>
        </p:sp>
        <p:sp>
          <p:nvSpPr>
            <p:cNvPr id="558" name="Google Shape;558;p27"/>
            <p:cNvSpPr/>
            <p:nvPr/>
          </p:nvSpPr>
          <p:spPr>
            <a:xfrm>
              <a:off x="5284048" y="4388772"/>
              <a:ext cx="1736455" cy="903600"/>
            </a:xfrm>
            <a:prstGeom prst="rightArrow">
              <a:avLst>
                <a:gd fmla="val 58120" name="adj1"/>
                <a:gd fmla="val 39174" name="adj2"/>
              </a:avLst>
            </a:prstGeom>
            <a:solidFill>
              <a:srgbClr val="C55A11">
                <a:alpha val="49411"/>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2000"/>
                <a:buFont typeface="Calibri"/>
                <a:buNone/>
              </a:pPr>
              <a:r>
                <a:t/>
              </a:r>
              <a:endParaRPr sz="2000">
                <a:solidFill>
                  <a:schemeClr val="dk1"/>
                </a:solidFill>
                <a:latin typeface="Calibri"/>
                <a:ea typeface="Calibri"/>
                <a:cs typeface="Calibri"/>
                <a:sym typeface="Calibri"/>
              </a:endParaRPr>
            </a:p>
          </p:txBody>
        </p:sp>
        <p:cxnSp>
          <p:nvCxnSpPr>
            <p:cNvPr id="559" name="Google Shape;559;p27"/>
            <p:cNvCxnSpPr/>
            <p:nvPr/>
          </p:nvCxnSpPr>
          <p:spPr>
            <a:xfrm flipH="1" rot="10800000">
              <a:off x="3473700" y="5497300"/>
              <a:ext cx="3351900" cy="8400"/>
            </a:xfrm>
            <a:prstGeom prst="straightConnector1">
              <a:avLst/>
            </a:prstGeom>
            <a:noFill/>
            <a:ln cap="flat" cmpd="sng" w="38100">
              <a:solidFill>
                <a:srgbClr val="999999"/>
              </a:solidFill>
              <a:prstDash val="solid"/>
              <a:miter lim="800000"/>
              <a:headEnd len="sm" w="sm" type="none"/>
              <a:tailEnd len="med" w="med" type="triangle"/>
            </a:ln>
          </p:spPr>
        </p:cxnSp>
      </p:grpSp>
      <p:grpSp>
        <p:nvGrpSpPr>
          <p:cNvPr id="560" name="Google Shape;560;p27"/>
          <p:cNvGrpSpPr/>
          <p:nvPr/>
        </p:nvGrpSpPr>
        <p:grpSpPr>
          <a:xfrm>
            <a:off x="3269029" y="4941856"/>
            <a:ext cx="4672544" cy="1325480"/>
            <a:chOff x="2779649" y="4345754"/>
            <a:chExt cx="4672544" cy="1325480"/>
          </a:xfrm>
        </p:grpSpPr>
        <p:sp>
          <p:nvSpPr>
            <p:cNvPr id="561" name="Google Shape;561;p27"/>
            <p:cNvSpPr txBox="1"/>
            <p:nvPr/>
          </p:nvSpPr>
          <p:spPr>
            <a:xfrm>
              <a:off x="6837922" y="5301902"/>
              <a:ext cx="614271"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1800"/>
                <a:buFont typeface="Calibri"/>
                <a:buNone/>
              </a:pPr>
              <a:r>
                <a:rPr lang="en-US" sz="1800">
                  <a:solidFill>
                    <a:schemeClr val="dk1"/>
                  </a:solidFill>
                  <a:latin typeface="Calibri"/>
                  <a:ea typeface="Calibri"/>
                  <a:cs typeface="Calibri"/>
                  <a:sym typeface="Calibri"/>
                </a:rPr>
                <a:t>time</a:t>
              </a:r>
              <a:endParaRPr sz="1800">
                <a:solidFill>
                  <a:schemeClr val="dk1"/>
                </a:solidFill>
                <a:latin typeface="Calibri"/>
                <a:ea typeface="Calibri"/>
                <a:cs typeface="Calibri"/>
                <a:sym typeface="Calibri"/>
              </a:endParaRPr>
            </a:p>
          </p:txBody>
        </p:sp>
        <p:sp>
          <p:nvSpPr>
            <p:cNvPr id="562" name="Google Shape;562;p27"/>
            <p:cNvSpPr txBox="1"/>
            <p:nvPr/>
          </p:nvSpPr>
          <p:spPr>
            <a:xfrm>
              <a:off x="2779649" y="5038699"/>
              <a:ext cx="9729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1800"/>
                <a:buFont typeface="Calibri"/>
                <a:buNone/>
              </a:pPr>
              <a:r>
                <a:rPr lang="en-US" sz="1800">
                  <a:solidFill>
                    <a:schemeClr val="dk1"/>
                  </a:solidFill>
                  <a:latin typeface="Calibri"/>
                  <a:ea typeface="Calibri"/>
                  <a:cs typeface="Calibri"/>
                  <a:sym typeface="Calibri"/>
                </a:rPr>
                <a:t>cohort 1</a:t>
              </a:r>
              <a:endParaRPr sz="1800">
                <a:solidFill>
                  <a:schemeClr val="dk1"/>
                </a:solidFill>
                <a:latin typeface="Calibri"/>
                <a:ea typeface="Calibri"/>
                <a:cs typeface="Calibri"/>
                <a:sym typeface="Calibri"/>
              </a:endParaRPr>
            </a:p>
          </p:txBody>
        </p:sp>
        <p:sp>
          <p:nvSpPr>
            <p:cNvPr id="563" name="Google Shape;563;p27"/>
            <p:cNvSpPr txBox="1"/>
            <p:nvPr/>
          </p:nvSpPr>
          <p:spPr>
            <a:xfrm>
              <a:off x="4311148" y="5103855"/>
              <a:ext cx="9729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1800"/>
                <a:buFont typeface="Calibri"/>
                <a:buNone/>
              </a:pPr>
              <a:r>
                <a:rPr lang="en-US" sz="1800">
                  <a:solidFill>
                    <a:schemeClr val="dk1"/>
                  </a:solidFill>
                  <a:latin typeface="Calibri"/>
                  <a:ea typeface="Calibri"/>
                  <a:cs typeface="Calibri"/>
                  <a:sym typeface="Calibri"/>
                </a:rPr>
                <a:t>cohort 2</a:t>
              </a:r>
              <a:endParaRPr sz="1800">
                <a:solidFill>
                  <a:schemeClr val="dk1"/>
                </a:solidFill>
                <a:latin typeface="Calibri"/>
                <a:ea typeface="Calibri"/>
                <a:cs typeface="Calibri"/>
                <a:sym typeface="Calibri"/>
              </a:endParaRPr>
            </a:p>
          </p:txBody>
        </p:sp>
        <p:sp>
          <p:nvSpPr>
            <p:cNvPr id="564" name="Google Shape;564;p27"/>
            <p:cNvSpPr txBox="1"/>
            <p:nvPr/>
          </p:nvSpPr>
          <p:spPr>
            <a:xfrm>
              <a:off x="5710192" y="5112804"/>
              <a:ext cx="9729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1800"/>
                <a:buFont typeface="Calibri"/>
                <a:buNone/>
              </a:pPr>
              <a:r>
                <a:rPr lang="en-US" sz="1800">
                  <a:solidFill>
                    <a:schemeClr val="dk1"/>
                  </a:solidFill>
                  <a:latin typeface="Calibri"/>
                  <a:ea typeface="Calibri"/>
                  <a:cs typeface="Calibri"/>
                  <a:sym typeface="Calibri"/>
                </a:rPr>
                <a:t>cohort 3</a:t>
              </a:r>
              <a:endParaRPr sz="1800">
                <a:solidFill>
                  <a:schemeClr val="dk1"/>
                </a:solidFill>
                <a:latin typeface="Calibri"/>
                <a:ea typeface="Calibri"/>
                <a:cs typeface="Calibri"/>
                <a:sym typeface="Calibri"/>
              </a:endParaRPr>
            </a:p>
          </p:txBody>
        </p:sp>
        <p:sp>
          <p:nvSpPr>
            <p:cNvPr id="565" name="Google Shape;565;p27"/>
            <p:cNvSpPr/>
            <p:nvPr/>
          </p:nvSpPr>
          <p:spPr>
            <a:xfrm>
              <a:off x="3334006" y="4388772"/>
              <a:ext cx="2831020" cy="903600"/>
            </a:xfrm>
            <a:prstGeom prst="rightArrow">
              <a:avLst>
                <a:gd fmla="val 58120" name="adj1"/>
                <a:gd fmla="val 39174" name="adj2"/>
              </a:avLst>
            </a:prstGeom>
            <a:solidFill>
              <a:srgbClr val="538CD5">
                <a:alpha val="49411"/>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2000"/>
                <a:buFont typeface="Calibri"/>
                <a:buNone/>
              </a:pPr>
              <a:r>
                <a:t/>
              </a:r>
              <a:endParaRPr sz="2000">
                <a:solidFill>
                  <a:schemeClr val="dk1"/>
                </a:solidFill>
                <a:latin typeface="Calibri"/>
                <a:ea typeface="Calibri"/>
                <a:cs typeface="Calibri"/>
                <a:sym typeface="Calibri"/>
              </a:endParaRPr>
            </a:p>
          </p:txBody>
        </p:sp>
        <p:sp>
          <p:nvSpPr>
            <p:cNvPr id="566" name="Google Shape;566;p27"/>
            <p:cNvSpPr/>
            <p:nvPr/>
          </p:nvSpPr>
          <p:spPr>
            <a:xfrm>
              <a:off x="4154530" y="4388772"/>
              <a:ext cx="2425800" cy="903600"/>
            </a:xfrm>
            <a:prstGeom prst="rightArrow">
              <a:avLst>
                <a:gd fmla="val 58120" name="adj1"/>
                <a:gd fmla="val 39174" name="adj2"/>
              </a:avLst>
            </a:prstGeom>
            <a:solidFill>
              <a:srgbClr val="FFC000">
                <a:alpha val="49411"/>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2000"/>
                <a:buFont typeface="Calibri"/>
                <a:buNone/>
              </a:pPr>
              <a:r>
                <a:t/>
              </a:r>
              <a:endParaRPr sz="2000">
                <a:solidFill>
                  <a:schemeClr val="dk1"/>
                </a:solidFill>
                <a:latin typeface="Calibri"/>
                <a:ea typeface="Calibri"/>
                <a:cs typeface="Calibri"/>
                <a:sym typeface="Calibri"/>
              </a:endParaRPr>
            </a:p>
          </p:txBody>
        </p:sp>
        <p:sp>
          <p:nvSpPr>
            <p:cNvPr id="567" name="Google Shape;567;p27"/>
            <p:cNvSpPr/>
            <p:nvPr/>
          </p:nvSpPr>
          <p:spPr>
            <a:xfrm>
              <a:off x="5284048" y="4388772"/>
              <a:ext cx="1736455" cy="903600"/>
            </a:xfrm>
            <a:prstGeom prst="rightArrow">
              <a:avLst>
                <a:gd fmla="val 58120" name="adj1"/>
                <a:gd fmla="val 39174" name="adj2"/>
              </a:avLst>
            </a:prstGeom>
            <a:solidFill>
              <a:srgbClr val="C55A11">
                <a:alpha val="49411"/>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2000"/>
                <a:buFont typeface="Calibri"/>
                <a:buNone/>
              </a:pPr>
              <a:r>
                <a:t/>
              </a:r>
              <a:endParaRPr sz="2000">
                <a:solidFill>
                  <a:schemeClr val="dk1"/>
                </a:solidFill>
                <a:latin typeface="Calibri"/>
                <a:ea typeface="Calibri"/>
                <a:cs typeface="Calibri"/>
                <a:sym typeface="Calibri"/>
              </a:endParaRPr>
            </a:p>
          </p:txBody>
        </p:sp>
        <p:cxnSp>
          <p:nvCxnSpPr>
            <p:cNvPr id="568" name="Google Shape;568;p27"/>
            <p:cNvCxnSpPr/>
            <p:nvPr/>
          </p:nvCxnSpPr>
          <p:spPr>
            <a:xfrm rot="10800000">
              <a:off x="5585655" y="4345754"/>
              <a:ext cx="0" cy="942751"/>
            </a:xfrm>
            <a:prstGeom prst="straightConnector1">
              <a:avLst/>
            </a:prstGeom>
            <a:noFill/>
            <a:ln cap="flat" cmpd="sng" w="38100">
              <a:solidFill>
                <a:schemeClr val="dk1"/>
              </a:solidFill>
              <a:prstDash val="solid"/>
              <a:miter lim="800000"/>
              <a:headEnd len="sm" w="sm" type="none"/>
              <a:tailEnd len="sm" w="sm" type="none"/>
            </a:ln>
          </p:spPr>
        </p:cxnSp>
        <p:cxnSp>
          <p:nvCxnSpPr>
            <p:cNvPr id="569" name="Google Shape;569;p27"/>
            <p:cNvCxnSpPr/>
            <p:nvPr/>
          </p:nvCxnSpPr>
          <p:spPr>
            <a:xfrm flipH="1" rot="10800000">
              <a:off x="3473700" y="5497300"/>
              <a:ext cx="3351900" cy="8400"/>
            </a:xfrm>
            <a:prstGeom prst="straightConnector1">
              <a:avLst/>
            </a:prstGeom>
            <a:noFill/>
            <a:ln cap="flat" cmpd="sng" w="38100">
              <a:solidFill>
                <a:srgbClr val="999999"/>
              </a:solidFill>
              <a:prstDash val="solid"/>
              <a:miter lim="800000"/>
              <a:headEnd len="sm" w="sm" type="none"/>
              <a:tailEnd len="med" w="med" type="triangle"/>
            </a:ln>
          </p:spPr>
        </p:cxnSp>
      </p:gr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3" name="Shape 573"/>
        <p:cNvGrpSpPr/>
        <p:nvPr/>
      </p:nvGrpSpPr>
      <p:grpSpPr>
        <a:xfrm>
          <a:off x="0" y="0"/>
          <a:ext cx="0" cy="0"/>
          <a:chOff x="0" y="0"/>
          <a:chExt cx="0" cy="0"/>
        </a:xfrm>
      </p:grpSpPr>
      <p:sp>
        <p:nvSpPr>
          <p:cNvPr id="574" name="Google Shape;574;p28"/>
          <p:cNvSpPr txBox="1"/>
          <p:nvPr>
            <p:ph type="title"/>
          </p:nvPr>
        </p:nvSpPr>
        <p:spPr>
          <a:xfrm>
            <a:off x="609600" y="219075"/>
            <a:ext cx="10260013" cy="639763"/>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Case study*: Is Reddit getting worse?</a:t>
            </a:r>
            <a:endParaRPr/>
          </a:p>
        </p:txBody>
      </p:sp>
      <p:pic>
        <p:nvPicPr>
          <p:cNvPr id="575" name="Google Shape;575;p28"/>
          <p:cNvPicPr preferRelativeResize="0"/>
          <p:nvPr>
            <p:ph idx="1" type="body"/>
          </p:nvPr>
        </p:nvPicPr>
        <p:blipFill rotWithShape="1">
          <a:blip r:embed="rId3">
            <a:alphaModFix/>
          </a:blip>
          <a:srcRect b="0" l="0" r="0" t="0"/>
          <a:stretch/>
        </p:blipFill>
        <p:spPr>
          <a:xfrm>
            <a:off x="958833" y="1934356"/>
            <a:ext cx="4686334" cy="3500463"/>
          </a:xfrm>
          <a:prstGeom prst="rect">
            <a:avLst/>
          </a:prstGeom>
          <a:noFill/>
          <a:ln>
            <a:noFill/>
          </a:ln>
        </p:spPr>
      </p:pic>
      <p:sp>
        <p:nvSpPr>
          <p:cNvPr id="576" name="Google Shape;576;p28"/>
          <p:cNvSpPr txBox="1"/>
          <p:nvPr>
            <p:ph idx="2" type="body"/>
          </p:nvPr>
        </p:nvSpPr>
        <p:spPr>
          <a:xfrm>
            <a:off x="6197600" y="1243587"/>
            <a:ext cx="5384800" cy="4882579"/>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2800"/>
              <a:buNone/>
            </a:pPr>
            <a:r>
              <a:rPr lang="en-US"/>
              <a:t>The data: </a:t>
            </a:r>
            <a:endParaRPr/>
          </a:p>
          <a:p>
            <a:pPr indent="-342900" lvl="0" marL="342900" rtl="0" algn="l">
              <a:spcBef>
                <a:spcPts val="560"/>
              </a:spcBef>
              <a:spcAft>
                <a:spcPts val="0"/>
              </a:spcAft>
              <a:buClr>
                <a:schemeClr val="dk1"/>
              </a:buClr>
              <a:buSzPts val="2800"/>
              <a:buChar char="•"/>
            </a:pPr>
            <a:r>
              <a:rPr lang="en-US"/>
              <a:t>1.65 billion comments publicly available comments from October 2007 until May 2015</a:t>
            </a:r>
            <a:endParaRPr/>
          </a:p>
          <a:p>
            <a:pPr indent="-342900" lvl="0" marL="342900" rtl="0" algn="l">
              <a:spcBef>
                <a:spcPts val="560"/>
              </a:spcBef>
              <a:spcAft>
                <a:spcPts val="0"/>
              </a:spcAft>
              <a:buClr>
                <a:schemeClr val="dk1"/>
              </a:buClr>
              <a:buSzPts val="2800"/>
              <a:buChar char="•"/>
            </a:pPr>
            <a:r>
              <a:rPr lang="en-US"/>
              <a:t>114 million submissions from October 2007 until December 2014 </a:t>
            </a:r>
            <a:endParaRPr/>
          </a:p>
          <a:p>
            <a:pPr indent="-342900" lvl="0" marL="342900" rtl="0" algn="l">
              <a:spcBef>
                <a:spcPts val="560"/>
              </a:spcBef>
              <a:spcAft>
                <a:spcPts val="0"/>
              </a:spcAft>
              <a:buClr>
                <a:schemeClr val="dk1"/>
              </a:buClr>
              <a:buSzPts val="2800"/>
              <a:buChar char="•"/>
            </a:pPr>
            <a:r>
              <a:rPr lang="en-US"/>
              <a:t>UTC creation date, the username, the subreddit, and for comments, the comment text</a:t>
            </a:r>
            <a:endParaRPr/>
          </a:p>
        </p:txBody>
      </p:sp>
      <p:sp>
        <p:nvSpPr>
          <p:cNvPr id="577" name="Google Shape;577;p28"/>
          <p:cNvSpPr txBox="1"/>
          <p:nvPr/>
        </p:nvSpPr>
        <p:spPr>
          <a:xfrm>
            <a:off x="439951" y="5762189"/>
            <a:ext cx="11307290" cy="923330"/>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1800"/>
              <a:buFont typeface="Calibri"/>
              <a:buNone/>
            </a:pPr>
            <a:r>
              <a:rPr lang="en-US" sz="1800">
                <a:solidFill>
                  <a:schemeClr val="dk1"/>
                </a:solidFill>
                <a:latin typeface="Calibri"/>
                <a:ea typeface="Calibri"/>
                <a:cs typeface="Calibri"/>
                <a:sym typeface="Calibri"/>
              </a:rPr>
              <a:t>[Barbosa, S., Cosley, D., Sharma, A., &amp; Cesar Jr, R. M. (2016, April). Averaging gone wrong: Using time-aware analyses to better understand behavior. In </a:t>
            </a:r>
            <a:r>
              <a:rPr i="1" lang="en-US" sz="1800">
                <a:solidFill>
                  <a:schemeClr val="dk1"/>
                </a:solidFill>
                <a:latin typeface="Calibri"/>
                <a:ea typeface="Calibri"/>
                <a:cs typeface="Calibri"/>
                <a:sym typeface="Calibri"/>
              </a:rPr>
              <a:t>Proceedings of the 25th International Conference on World Wide Web</a:t>
            </a:r>
            <a:r>
              <a:rPr lang="en-US" sz="1800">
                <a:solidFill>
                  <a:schemeClr val="dk1"/>
                </a:solidFill>
                <a:latin typeface="Calibri"/>
                <a:ea typeface="Calibri"/>
                <a:cs typeface="Calibri"/>
                <a:sym typeface="Calibri"/>
              </a:rPr>
              <a:t> (pp. 829-841). International World Wide Web Conferences Steering Committee.]</a:t>
            </a:r>
            <a:endParaRPr sz="1800">
              <a:solidFill>
                <a:schemeClr val="dk1"/>
              </a:solidFill>
              <a:latin typeface="Calibri"/>
              <a:ea typeface="Calibri"/>
              <a:cs typeface="Calibri"/>
              <a:sym typeface="Calibri"/>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1" name="Shape 581"/>
        <p:cNvGrpSpPr/>
        <p:nvPr/>
      </p:nvGrpSpPr>
      <p:grpSpPr>
        <a:xfrm>
          <a:off x="0" y="0"/>
          <a:ext cx="0" cy="0"/>
          <a:chOff x="0" y="0"/>
          <a:chExt cx="0" cy="0"/>
        </a:xfrm>
      </p:grpSpPr>
      <p:sp>
        <p:nvSpPr>
          <p:cNvPr id="582" name="Google Shape;582;p29"/>
          <p:cNvSpPr txBox="1"/>
          <p:nvPr>
            <p:ph type="title"/>
          </p:nvPr>
        </p:nvSpPr>
        <p:spPr>
          <a:xfrm>
            <a:off x="609600" y="219075"/>
            <a:ext cx="10260013" cy="639763"/>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The size of Reddit</a:t>
            </a:r>
            <a:endParaRPr/>
          </a:p>
        </p:txBody>
      </p:sp>
      <p:sp>
        <p:nvSpPr>
          <p:cNvPr id="583" name="Google Shape;583;p29"/>
          <p:cNvSpPr txBox="1"/>
          <p:nvPr>
            <p:ph idx="1" type="body"/>
          </p:nvPr>
        </p:nvSpPr>
        <p:spPr>
          <a:xfrm>
            <a:off x="609600" y="1254697"/>
            <a:ext cx="5386917" cy="639762"/>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chemeClr val="dk1"/>
              </a:buClr>
              <a:buSzPts val="2400"/>
              <a:buNone/>
            </a:pPr>
            <a:r>
              <a:rPr lang="en-US"/>
              <a:t>Cumulative number of users/subreddits</a:t>
            </a:r>
            <a:endParaRPr/>
          </a:p>
        </p:txBody>
      </p:sp>
      <p:pic>
        <p:nvPicPr>
          <p:cNvPr id="584" name="Google Shape;584;p29"/>
          <p:cNvPicPr preferRelativeResize="0"/>
          <p:nvPr>
            <p:ph idx="2" type="body"/>
          </p:nvPr>
        </p:nvPicPr>
        <p:blipFill rotWithShape="1">
          <a:blip r:embed="rId3">
            <a:alphaModFix/>
          </a:blip>
          <a:srcRect b="0" l="0" r="0" t="0"/>
          <a:stretch/>
        </p:blipFill>
        <p:spPr>
          <a:xfrm>
            <a:off x="1228710" y="2522526"/>
            <a:ext cx="4148168" cy="3081360"/>
          </a:xfrm>
          <a:prstGeom prst="rect">
            <a:avLst/>
          </a:prstGeom>
          <a:noFill/>
          <a:ln>
            <a:noFill/>
          </a:ln>
        </p:spPr>
      </p:pic>
      <p:sp>
        <p:nvSpPr>
          <p:cNvPr id="585" name="Google Shape;585;p29"/>
          <p:cNvSpPr txBox="1"/>
          <p:nvPr>
            <p:ph idx="3" type="body"/>
          </p:nvPr>
        </p:nvSpPr>
        <p:spPr>
          <a:xfrm>
            <a:off x="6193369" y="1254697"/>
            <a:ext cx="5389033" cy="639762"/>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chemeClr val="dk1"/>
              </a:buClr>
              <a:buSzPts val="2400"/>
              <a:buNone/>
            </a:pPr>
            <a:r>
              <a:rPr lang="en-US"/>
              <a:t>Number of active users/subreddits</a:t>
            </a:r>
            <a:endParaRPr/>
          </a:p>
        </p:txBody>
      </p:sp>
      <p:pic>
        <p:nvPicPr>
          <p:cNvPr id="586" name="Google Shape;586;p29"/>
          <p:cNvPicPr preferRelativeResize="0"/>
          <p:nvPr>
            <p:ph idx="4" type="body"/>
          </p:nvPr>
        </p:nvPicPr>
        <p:blipFill rotWithShape="1">
          <a:blip r:embed="rId4">
            <a:alphaModFix/>
          </a:blip>
          <a:srcRect b="0" l="0" r="0" t="0"/>
          <a:stretch/>
        </p:blipFill>
        <p:spPr>
          <a:xfrm>
            <a:off x="6735733" y="2522526"/>
            <a:ext cx="4133880" cy="318613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pic>
        <p:nvPicPr>
          <p:cNvPr descr="Crowd Images | Free Photos, HD Backgrounds, PNGs, Vectors &amp; Mockups -  rawpixel" id="295" name="Google Shape;295;p3"/>
          <p:cNvPicPr preferRelativeResize="0"/>
          <p:nvPr>
            <p:ph idx="1" type="body"/>
          </p:nvPr>
        </p:nvPicPr>
        <p:blipFill rotWithShape="1">
          <a:blip r:embed="rId3">
            <a:alphaModFix/>
          </a:blip>
          <a:srcRect b="0" l="0" r="0" t="0"/>
          <a:stretch/>
        </p:blipFill>
        <p:spPr>
          <a:xfrm>
            <a:off x="755471" y="2111161"/>
            <a:ext cx="3511507" cy="2339542"/>
          </a:xfrm>
          <a:prstGeom prst="ellipse">
            <a:avLst/>
          </a:prstGeom>
          <a:noFill/>
          <a:ln cap="rnd" cmpd="sng" w="190500">
            <a:solidFill>
              <a:srgbClr val="C8C6BD"/>
            </a:solidFill>
            <a:prstDash val="solid"/>
            <a:round/>
            <a:headEnd len="sm" w="sm" type="none"/>
            <a:tailEnd len="sm" w="sm" type="none"/>
          </a:ln>
          <a:effectLst>
            <a:outerShdw blurRad="127000" rotWithShape="0" algn="bl">
              <a:srgbClr val="000000"/>
            </a:outerShdw>
          </a:effectLst>
        </p:spPr>
      </p:pic>
      <p:sp>
        <p:nvSpPr>
          <p:cNvPr id="296" name="Google Shape;296;p3"/>
          <p:cNvSpPr txBox="1"/>
          <p:nvPr/>
        </p:nvSpPr>
        <p:spPr>
          <a:xfrm>
            <a:off x="4242966" y="2019048"/>
            <a:ext cx="7317663" cy="126188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800">
                <a:solidFill>
                  <a:schemeClr val="dk1"/>
                </a:solidFill>
                <a:latin typeface="Rockwell"/>
                <a:ea typeface="Rockwell"/>
                <a:cs typeface="Rockwell"/>
                <a:sym typeface="Rockwell"/>
              </a:rPr>
              <a:t>Social data is non-representative</a:t>
            </a:r>
            <a:endParaRPr/>
          </a:p>
          <a:p>
            <a:pPr indent="0" lvl="1" marL="457200" marR="0" rtl="0" algn="l">
              <a:spcBef>
                <a:spcPts val="0"/>
              </a:spcBef>
              <a:spcAft>
                <a:spcPts val="0"/>
              </a:spcAft>
              <a:buNone/>
            </a:pPr>
            <a:r>
              <a:rPr b="0" i="0" lang="en-US" sz="2400" u="none" cap="none" strike="noStrike">
                <a:solidFill>
                  <a:schemeClr val="dk1"/>
                </a:solidFill>
                <a:latin typeface="Rockwell"/>
                <a:ea typeface="Rockwell"/>
                <a:cs typeface="Rockwell"/>
                <a:sym typeface="Rockwell"/>
              </a:rPr>
              <a:t>individuals self-select on different platforms or for different behaviors</a:t>
            </a:r>
            <a:endParaRPr/>
          </a:p>
        </p:txBody>
      </p:sp>
      <p:pic>
        <p:nvPicPr>
          <p:cNvPr id="297" name="Google Shape;297;p3"/>
          <p:cNvPicPr preferRelativeResize="0"/>
          <p:nvPr/>
        </p:nvPicPr>
        <p:blipFill rotWithShape="1">
          <a:blip r:embed="rId4">
            <a:alphaModFix/>
          </a:blip>
          <a:srcRect b="0" l="0" r="0" t="20719"/>
          <a:stretch/>
        </p:blipFill>
        <p:spPr>
          <a:xfrm>
            <a:off x="4973917" y="3869092"/>
            <a:ext cx="2667149" cy="1314450"/>
          </a:xfrm>
          <a:prstGeom prst="rect">
            <a:avLst/>
          </a:prstGeom>
          <a:noFill/>
          <a:ln>
            <a:noFill/>
          </a:ln>
        </p:spPr>
      </p:pic>
      <p:sp>
        <p:nvSpPr>
          <p:cNvPr id="298" name="Google Shape;298;p3"/>
          <p:cNvSpPr/>
          <p:nvPr/>
        </p:nvSpPr>
        <p:spPr>
          <a:xfrm flipH="1" rot="10800000">
            <a:off x="4310740" y="3557712"/>
            <a:ext cx="3993502" cy="1975342"/>
          </a:xfrm>
          <a:prstGeom prst="wedgeEllipseCallout">
            <a:avLst>
              <a:gd fmla="val -61541" name="adj1"/>
              <a:gd fmla="val 58807" name="adj2"/>
            </a:avLst>
          </a:prstGeom>
          <a:no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0" name="Shape 590"/>
        <p:cNvGrpSpPr/>
        <p:nvPr/>
      </p:nvGrpSpPr>
      <p:grpSpPr>
        <a:xfrm>
          <a:off x="0" y="0"/>
          <a:ext cx="0" cy="0"/>
          <a:chOff x="0" y="0"/>
          <a:chExt cx="0" cy="0"/>
        </a:xfrm>
      </p:grpSpPr>
      <p:sp>
        <p:nvSpPr>
          <p:cNvPr id="591" name="Google Shape;591;p30"/>
          <p:cNvSpPr txBox="1"/>
          <p:nvPr>
            <p:ph type="title"/>
          </p:nvPr>
        </p:nvSpPr>
        <p:spPr>
          <a:xfrm>
            <a:off x="609600" y="219075"/>
            <a:ext cx="10260013" cy="639763"/>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Activity over time</a:t>
            </a:r>
            <a:endParaRPr/>
          </a:p>
        </p:txBody>
      </p:sp>
      <p:sp>
        <p:nvSpPr>
          <p:cNvPr id="592" name="Google Shape;592;p30"/>
          <p:cNvSpPr txBox="1"/>
          <p:nvPr>
            <p:ph idx="1" type="body"/>
          </p:nvPr>
        </p:nvSpPr>
        <p:spPr>
          <a:xfrm>
            <a:off x="609600" y="1254696"/>
            <a:ext cx="5386917" cy="1690805"/>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chemeClr val="dk1"/>
              </a:buClr>
              <a:buSzPts val="2400"/>
              <a:buNone/>
            </a:pPr>
            <a:r>
              <a:rPr lang="en-US"/>
              <a:t>Activity over time:</a:t>
            </a:r>
            <a:endParaRPr/>
          </a:p>
          <a:p>
            <a:pPr indent="0" lvl="0" marL="0" rtl="0" algn="l">
              <a:spcBef>
                <a:spcPts val="480"/>
              </a:spcBef>
              <a:spcAft>
                <a:spcPts val="0"/>
              </a:spcAft>
              <a:buClr>
                <a:schemeClr val="dk1"/>
              </a:buClr>
              <a:buSzPts val="2400"/>
              <a:buNone/>
            </a:pPr>
            <a:r>
              <a:rPr lang="en-US"/>
              <a:t>Users may be becoming more active  over time</a:t>
            </a:r>
            <a:endParaRPr/>
          </a:p>
          <a:p>
            <a:pPr indent="0" lvl="0" marL="0" rtl="0" algn="l">
              <a:spcBef>
                <a:spcPts val="480"/>
              </a:spcBef>
              <a:spcAft>
                <a:spcPts val="0"/>
              </a:spcAft>
              <a:buClr>
                <a:schemeClr val="dk1"/>
              </a:buClr>
              <a:buSzPts val="2400"/>
              <a:buNone/>
            </a:pPr>
            <a:r>
              <a:t/>
            </a:r>
            <a:endParaRPr/>
          </a:p>
        </p:txBody>
      </p:sp>
      <p:pic>
        <p:nvPicPr>
          <p:cNvPr id="593" name="Google Shape;593;p30"/>
          <p:cNvPicPr preferRelativeResize="0"/>
          <p:nvPr>
            <p:ph idx="2" type="body"/>
          </p:nvPr>
        </p:nvPicPr>
        <p:blipFill rotWithShape="1">
          <a:blip r:embed="rId3">
            <a:alphaModFix/>
          </a:blip>
          <a:srcRect b="0" l="0" r="0" t="0"/>
          <a:stretch/>
        </p:blipFill>
        <p:spPr>
          <a:xfrm>
            <a:off x="1176322" y="2510620"/>
            <a:ext cx="4252944" cy="3105173"/>
          </a:xfrm>
          <a:prstGeom prst="rect">
            <a:avLst/>
          </a:prstGeom>
          <a:noFill/>
          <a:ln>
            <a:noFill/>
          </a:ln>
        </p:spPr>
      </p:pic>
      <p:sp>
        <p:nvSpPr>
          <p:cNvPr id="594" name="Google Shape;594;p30"/>
          <p:cNvSpPr txBox="1"/>
          <p:nvPr>
            <p:ph idx="3" type="body"/>
          </p:nvPr>
        </p:nvSpPr>
        <p:spPr>
          <a:xfrm>
            <a:off x="6193369" y="1391829"/>
            <a:ext cx="5389033" cy="1100517"/>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chemeClr val="dk1"/>
              </a:buClr>
              <a:buSzPts val="2400"/>
              <a:buNone/>
            </a:pPr>
            <a:r>
              <a:rPr lang="en-US"/>
              <a:t>Activity with respect to user tenure:</a:t>
            </a:r>
            <a:endParaRPr/>
          </a:p>
          <a:p>
            <a:pPr indent="0" lvl="0" marL="0" rtl="0" algn="l">
              <a:spcBef>
                <a:spcPts val="480"/>
              </a:spcBef>
              <a:spcAft>
                <a:spcPts val="0"/>
              </a:spcAft>
              <a:buClr>
                <a:schemeClr val="dk1"/>
              </a:buClr>
              <a:buSzPts val="2400"/>
              <a:buNone/>
            </a:pPr>
            <a:r>
              <a:rPr lang="en-US"/>
              <a:t>The longer the user survives the more s/he posts. …? </a:t>
            </a:r>
            <a:endParaRPr/>
          </a:p>
        </p:txBody>
      </p:sp>
      <p:pic>
        <p:nvPicPr>
          <p:cNvPr id="595" name="Google Shape;595;p30"/>
          <p:cNvPicPr preferRelativeResize="0"/>
          <p:nvPr>
            <p:ph idx="4" type="body"/>
          </p:nvPr>
        </p:nvPicPr>
        <p:blipFill rotWithShape="1">
          <a:blip r:embed="rId4">
            <a:alphaModFix/>
          </a:blip>
          <a:srcRect b="0" l="0" r="0" t="0"/>
          <a:stretch/>
        </p:blipFill>
        <p:spPr>
          <a:xfrm>
            <a:off x="6815916" y="2513001"/>
            <a:ext cx="4143405" cy="310041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9" name="Shape 599"/>
        <p:cNvGrpSpPr/>
        <p:nvPr/>
      </p:nvGrpSpPr>
      <p:grpSpPr>
        <a:xfrm>
          <a:off x="0" y="0"/>
          <a:ext cx="0" cy="0"/>
          <a:chOff x="0" y="0"/>
          <a:chExt cx="0" cy="0"/>
        </a:xfrm>
      </p:grpSpPr>
      <p:sp>
        <p:nvSpPr>
          <p:cNvPr id="600" name="Google Shape;600;p31"/>
          <p:cNvSpPr txBox="1"/>
          <p:nvPr>
            <p:ph type="title"/>
          </p:nvPr>
        </p:nvSpPr>
        <p:spPr>
          <a:xfrm>
            <a:off x="609600" y="219075"/>
            <a:ext cx="10260013" cy="639763"/>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New cohorts do not catch up</a:t>
            </a:r>
            <a:endParaRPr/>
          </a:p>
        </p:txBody>
      </p:sp>
      <p:sp>
        <p:nvSpPr>
          <p:cNvPr id="601" name="Google Shape;601;p31"/>
          <p:cNvSpPr txBox="1"/>
          <p:nvPr>
            <p:ph idx="1" type="body"/>
          </p:nvPr>
        </p:nvSpPr>
        <p:spPr>
          <a:xfrm>
            <a:off x="609600" y="1254697"/>
            <a:ext cx="5386917" cy="639762"/>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chemeClr val="dk1"/>
              </a:buClr>
              <a:buSzPts val="2400"/>
              <a:buNone/>
            </a:pPr>
            <a:r>
              <a:rPr lang="en-US"/>
              <a:t>User activity split by join date</a:t>
            </a:r>
            <a:endParaRPr/>
          </a:p>
        </p:txBody>
      </p:sp>
      <p:pic>
        <p:nvPicPr>
          <p:cNvPr id="602" name="Google Shape;602;p31"/>
          <p:cNvPicPr preferRelativeResize="0"/>
          <p:nvPr>
            <p:ph idx="2" type="body"/>
          </p:nvPr>
        </p:nvPicPr>
        <p:blipFill rotWithShape="1">
          <a:blip r:embed="rId3">
            <a:alphaModFix/>
          </a:blip>
          <a:srcRect b="0" l="0" r="0" t="0"/>
          <a:stretch/>
        </p:blipFill>
        <p:spPr>
          <a:xfrm>
            <a:off x="1023921" y="2362981"/>
            <a:ext cx="4557746" cy="3400450"/>
          </a:xfrm>
          <a:prstGeom prst="rect">
            <a:avLst/>
          </a:prstGeom>
          <a:noFill/>
          <a:ln>
            <a:noFill/>
          </a:ln>
        </p:spPr>
      </p:pic>
      <p:sp>
        <p:nvSpPr>
          <p:cNvPr id="603" name="Google Shape;603;p31"/>
          <p:cNvSpPr txBox="1"/>
          <p:nvPr>
            <p:ph idx="3" type="body"/>
          </p:nvPr>
        </p:nvSpPr>
        <p:spPr>
          <a:xfrm>
            <a:off x="6193369" y="1254697"/>
            <a:ext cx="5389033" cy="639762"/>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chemeClr val="dk1"/>
              </a:buClr>
              <a:buSzPts val="2400"/>
              <a:buNone/>
            </a:pPr>
            <a:r>
              <a:rPr lang="en-US"/>
              <a:t>… and aligned </a:t>
            </a:r>
            <a:endParaRPr/>
          </a:p>
        </p:txBody>
      </p:sp>
      <p:pic>
        <p:nvPicPr>
          <p:cNvPr id="604" name="Google Shape;604;p31"/>
          <p:cNvPicPr preferRelativeResize="0"/>
          <p:nvPr>
            <p:ph idx="4" type="body"/>
          </p:nvPr>
        </p:nvPicPr>
        <p:blipFill rotWithShape="1">
          <a:blip r:embed="rId4">
            <a:alphaModFix/>
          </a:blip>
          <a:srcRect b="0" l="0" r="0" t="0"/>
          <a:stretch/>
        </p:blipFill>
        <p:spPr>
          <a:xfrm>
            <a:off x="6642084" y="2420132"/>
            <a:ext cx="4491070" cy="3286149"/>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8" name="Shape 608"/>
        <p:cNvGrpSpPr/>
        <p:nvPr/>
      </p:nvGrpSpPr>
      <p:grpSpPr>
        <a:xfrm>
          <a:off x="0" y="0"/>
          <a:ext cx="0" cy="0"/>
          <a:chOff x="0" y="0"/>
          <a:chExt cx="0" cy="0"/>
        </a:xfrm>
      </p:grpSpPr>
      <p:sp>
        <p:nvSpPr>
          <p:cNvPr id="609" name="Google Shape;609;p32"/>
          <p:cNvSpPr txBox="1"/>
          <p:nvPr>
            <p:ph type="title"/>
          </p:nvPr>
        </p:nvSpPr>
        <p:spPr>
          <a:xfrm>
            <a:off x="609600" y="219075"/>
            <a:ext cx="10260013" cy="639763"/>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Does tenure predict activity or vice versa?</a:t>
            </a:r>
            <a:endParaRPr/>
          </a:p>
        </p:txBody>
      </p:sp>
      <p:sp>
        <p:nvSpPr>
          <p:cNvPr id="610" name="Google Shape;610;p32"/>
          <p:cNvSpPr txBox="1"/>
          <p:nvPr>
            <p:ph idx="1" type="body"/>
          </p:nvPr>
        </p:nvSpPr>
        <p:spPr>
          <a:xfrm>
            <a:off x="609601" y="1146051"/>
            <a:ext cx="10980929" cy="4980115"/>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2800"/>
              <a:buChar char="•"/>
            </a:pPr>
            <a:r>
              <a:rPr lang="en-US"/>
              <a:t>Individual users come in with different motivations and posting propensities </a:t>
            </a:r>
            <a:endParaRPr/>
          </a:p>
          <a:p>
            <a:pPr indent="-342900" lvl="0" marL="342900" rtl="0" algn="l">
              <a:spcBef>
                <a:spcPts val="560"/>
              </a:spcBef>
              <a:spcAft>
                <a:spcPts val="0"/>
              </a:spcAft>
              <a:buClr>
                <a:schemeClr val="dk1"/>
              </a:buClr>
              <a:buSzPts val="2800"/>
              <a:buChar char="•"/>
            </a:pPr>
            <a:r>
              <a:rPr lang="en-US"/>
              <a:t>The rise over time in activity is not that individual users become more active but that low-activity users leave the system</a:t>
            </a:r>
            <a:endParaRPr/>
          </a:p>
          <a:p>
            <a:pPr indent="-165100" lvl="0" marL="342900" rtl="0" algn="l">
              <a:spcBef>
                <a:spcPts val="560"/>
              </a:spcBef>
              <a:spcAft>
                <a:spcPts val="0"/>
              </a:spcAft>
              <a:buClr>
                <a:schemeClr val="dk1"/>
              </a:buClr>
              <a:buSzPts val="2800"/>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5" name="Shape 615"/>
        <p:cNvGrpSpPr/>
        <p:nvPr/>
      </p:nvGrpSpPr>
      <p:grpSpPr>
        <a:xfrm>
          <a:off x="0" y="0"/>
          <a:ext cx="0" cy="0"/>
          <a:chOff x="0" y="0"/>
          <a:chExt cx="0" cy="0"/>
        </a:xfrm>
      </p:grpSpPr>
      <p:sp>
        <p:nvSpPr>
          <p:cNvPr id="616" name="Google Shape;616;p33"/>
          <p:cNvSpPr txBox="1"/>
          <p:nvPr>
            <p:ph type="title"/>
          </p:nvPr>
        </p:nvSpPr>
        <p:spPr>
          <a:xfrm>
            <a:off x="609600" y="219075"/>
            <a:ext cx="10260013" cy="639763"/>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A cohort becomes less active over time</a:t>
            </a:r>
            <a:endParaRPr/>
          </a:p>
        </p:txBody>
      </p:sp>
      <p:sp>
        <p:nvSpPr>
          <p:cNvPr id="617" name="Google Shape;617;p33"/>
          <p:cNvSpPr txBox="1"/>
          <p:nvPr>
            <p:ph idx="1" type="body"/>
          </p:nvPr>
        </p:nvSpPr>
        <p:spPr>
          <a:xfrm>
            <a:off x="609600" y="1254697"/>
            <a:ext cx="5386917" cy="639762"/>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chemeClr val="dk1"/>
              </a:buClr>
              <a:buSzPts val="2400"/>
              <a:buNone/>
            </a:pPr>
            <a:r>
              <a:rPr lang="en-US"/>
              <a:t>2010 cohort – low activity users more likely to leave</a:t>
            </a:r>
            <a:endParaRPr/>
          </a:p>
        </p:txBody>
      </p:sp>
      <p:pic>
        <p:nvPicPr>
          <p:cNvPr id="618" name="Google Shape;618;p33"/>
          <p:cNvPicPr preferRelativeResize="0"/>
          <p:nvPr>
            <p:ph idx="2" type="body"/>
          </p:nvPr>
        </p:nvPicPr>
        <p:blipFill rotWithShape="1">
          <a:blip r:embed="rId3">
            <a:alphaModFix/>
          </a:blip>
          <a:srcRect b="0" l="0" r="0" t="0"/>
          <a:stretch/>
        </p:blipFill>
        <p:spPr>
          <a:xfrm>
            <a:off x="687824" y="2232335"/>
            <a:ext cx="4203276" cy="2942923"/>
          </a:xfrm>
          <a:prstGeom prst="rect">
            <a:avLst/>
          </a:prstGeom>
          <a:noFill/>
          <a:ln>
            <a:noFill/>
          </a:ln>
        </p:spPr>
      </p:pic>
      <p:sp>
        <p:nvSpPr>
          <p:cNvPr id="619" name="Google Shape;619;p33"/>
          <p:cNvSpPr txBox="1"/>
          <p:nvPr>
            <p:ph idx="3" type="body"/>
          </p:nvPr>
        </p:nvSpPr>
        <p:spPr>
          <a:xfrm>
            <a:off x="6193369" y="1254697"/>
            <a:ext cx="5389033" cy="639762"/>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chemeClr val="dk1"/>
              </a:buClr>
              <a:buSzPts val="2400"/>
              <a:buNone/>
            </a:pPr>
            <a:r>
              <a:rPr lang="en-US"/>
              <a:t>2011 cohort</a:t>
            </a:r>
            <a:endParaRPr/>
          </a:p>
        </p:txBody>
      </p:sp>
      <p:pic>
        <p:nvPicPr>
          <p:cNvPr id="620" name="Google Shape;620;p33"/>
          <p:cNvPicPr preferRelativeResize="0"/>
          <p:nvPr>
            <p:ph idx="4" type="body"/>
          </p:nvPr>
        </p:nvPicPr>
        <p:blipFill rotWithShape="1">
          <a:blip r:embed="rId4">
            <a:alphaModFix/>
          </a:blip>
          <a:srcRect b="0" l="0" r="0" t="0"/>
          <a:stretch/>
        </p:blipFill>
        <p:spPr>
          <a:xfrm>
            <a:off x="6239311" y="2161130"/>
            <a:ext cx="4203275" cy="3018892"/>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595959"/>
        </a:solidFill>
      </p:bgPr>
    </p:bg>
    <p:spTree>
      <p:nvGrpSpPr>
        <p:cNvPr id="624" name="Shape 624"/>
        <p:cNvGrpSpPr/>
        <p:nvPr/>
      </p:nvGrpSpPr>
      <p:grpSpPr>
        <a:xfrm>
          <a:off x="0" y="0"/>
          <a:ext cx="0" cy="0"/>
          <a:chOff x="0" y="0"/>
          <a:chExt cx="0" cy="0"/>
        </a:xfrm>
      </p:grpSpPr>
      <p:sp>
        <p:nvSpPr>
          <p:cNvPr id="625" name="Google Shape;625;p34"/>
          <p:cNvSpPr txBox="1"/>
          <p:nvPr/>
        </p:nvSpPr>
        <p:spPr>
          <a:xfrm>
            <a:off x="1391920" y="2119990"/>
            <a:ext cx="9865360" cy="409342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3600"/>
              <a:buFont typeface="Rockwell"/>
              <a:buNone/>
            </a:pPr>
            <a:r>
              <a:rPr b="1" i="0" lang="en-US" sz="3600" u="none" cap="none" strike="noStrike">
                <a:solidFill>
                  <a:srgbClr val="FFFFFF"/>
                </a:solidFill>
                <a:latin typeface="Rockwell"/>
                <a:ea typeface="Rockwell"/>
                <a:cs typeface="Rockwell"/>
                <a:sym typeface="Rockwell"/>
              </a:rPr>
              <a:t>Debiasing heterogeneous data</a:t>
            </a:r>
            <a:endParaRPr/>
          </a:p>
          <a:p>
            <a:pPr indent="0" lvl="1" marL="457200" marR="0" rtl="0" algn="l">
              <a:lnSpc>
                <a:spcPct val="100000"/>
              </a:lnSpc>
              <a:spcBef>
                <a:spcPts val="0"/>
              </a:spcBef>
              <a:spcAft>
                <a:spcPts val="0"/>
              </a:spcAft>
              <a:buClr>
                <a:srgbClr val="FFFFFF"/>
              </a:buClr>
              <a:buSzPts val="3200"/>
              <a:buFont typeface="Rockwell"/>
              <a:buNone/>
            </a:pPr>
            <a:r>
              <a:rPr b="0" i="0" lang="en-US" sz="3200" u="none" cap="none" strike="noStrike">
                <a:solidFill>
                  <a:srgbClr val="FFFFFF"/>
                </a:solidFill>
                <a:latin typeface="Rockwell"/>
                <a:ea typeface="Rockwell"/>
                <a:cs typeface="Rockwell"/>
                <a:sym typeface="Rockwell"/>
              </a:rPr>
              <a:t>debiasing data to create more fair and generalizable models</a:t>
            </a:r>
            <a:endParaRPr/>
          </a:p>
          <a:p>
            <a:pPr indent="-457200" lvl="1" marL="914400" marR="0" rtl="0" algn="l">
              <a:lnSpc>
                <a:spcPct val="100000"/>
              </a:lnSpc>
              <a:spcBef>
                <a:spcPts val="0"/>
              </a:spcBef>
              <a:spcAft>
                <a:spcPts val="0"/>
              </a:spcAft>
              <a:buClr>
                <a:srgbClr val="FFFFFF"/>
              </a:buClr>
              <a:buSzPts val="3200"/>
              <a:buFont typeface="Arial"/>
              <a:buChar char="•"/>
            </a:pPr>
            <a:r>
              <a:rPr b="0" i="0" lang="en-US" sz="3200" u="none" cap="none" strike="noStrike">
                <a:solidFill>
                  <a:srgbClr val="FFFFFF"/>
                </a:solidFill>
                <a:latin typeface="Rockwell"/>
                <a:ea typeface="Rockwell"/>
                <a:cs typeface="Rockwell"/>
                <a:sym typeface="Rockwell"/>
              </a:rPr>
              <a:t>disaggregate data into homogeneous groups</a:t>
            </a:r>
            <a:endParaRPr/>
          </a:p>
          <a:p>
            <a:pPr indent="-457200" lvl="1" marL="914400" marR="0" rtl="0" algn="l">
              <a:lnSpc>
                <a:spcPct val="100000"/>
              </a:lnSpc>
              <a:spcBef>
                <a:spcPts val="0"/>
              </a:spcBef>
              <a:spcAft>
                <a:spcPts val="0"/>
              </a:spcAft>
              <a:buClr>
                <a:srgbClr val="FFFFFF"/>
              </a:buClr>
              <a:buSzPts val="3200"/>
              <a:buFont typeface="Arial"/>
              <a:buChar char="•"/>
            </a:pPr>
            <a:r>
              <a:rPr b="0" i="0" lang="en-US" sz="3200" u="none" cap="none" strike="noStrike">
                <a:solidFill>
                  <a:srgbClr val="FFFFFF"/>
                </a:solidFill>
                <a:latin typeface="Rockwell"/>
                <a:ea typeface="Rockwell"/>
                <a:cs typeface="Rockwell"/>
                <a:sym typeface="Rockwell"/>
              </a:rPr>
              <a:t>disaggregate data into similarly-behaving groups</a:t>
            </a:r>
            <a:endParaRPr/>
          </a:p>
          <a:p>
            <a:pPr indent="-457200" lvl="1" marL="914400" marR="0" rtl="0" algn="l">
              <a:spcBef>
                <a:spcPts val="0"/>
              </a:spcBef>
              <a:spcAft>
                <a:spcPts val="0"/>
              </a:spcAft>
              <a:buClr>
                <a:srgbClr val="FFFFFF"/>
              </a:buClr>
              <a:buSzPts val="3200"/>
              <a:buFont typeface="Arial"/>
              <a:buChar char="•"/>
            </a:pPr>
            <a:r>
              <a:rPr b="0" i="0" lang="en-US" sz="3200" u="none" cap="none" strike="noStrike">
                <a:solidFill>
                  <a:srgbClr val="FFFFFF"/>
                </a:solidFill>
                <a:latin typeface="Rockwell"/>
                <a:ea typeface="Rockwell"/>
                <a:cs typeface="Rockwell"/>
                <a:sym typeface="Rockwell"/>
              </a:rPr>
              <a:t>remove correlations with a given feature</a:t>
            </a:r>
            <a:endParaRPr/>
          </a:p>
          <a:p>
            <a:pPr indent="0" lvl="1" marL="457200" marR="0" rtl="0" algn="l">
              <a:lnSpc>
                <a:spcPct val="100000"/>
              </a:lnSpc>
              <a:spcBef>
                <a:spcPts val="0"/>
              </a:spcBef>
              <a:spcAft>
                <a:spcPts val="0"/>
              </a:spcAft>
              <a:buNone/>
            </a:pPr>
            <a:r>
              <a:t/>
            </a:r>
            <a:endParaRPr b="0" i="0" sz="3200" u="none" cap="none" strike="noStrike">
              <a:solidFill>
                <a:srgbClr val="FFFFFF"/>
              </a:solidFill>
              <a:latin typeface="Rockwell"/>
              <a:ea typeface="Rockwell"/>
              <a:cs typeface="Rockwell"/>
              <a:sym typeface="Rockwel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9" name="Shape 629"/>
        <p:cNvGrpSpPr/>
        <p:nvPr/>
      </p:nvGrpSpPr>
      <p:grpSpPr>
        <a:xfrm>
          <a:off x="0" y="0"/>
          <a:ext cx="0" cy="0"/>
          <a:chOff x="0" y="0"/>
          <a:chExt cx="0" cy="0"/>
        </a:xfrm>
      </p:grpSpPr>
      <p:sp>
        <p:nvSpPr>
          <p:cNvPr id="630" name="Google Shape;630;p35"/>
          <p:cNvSpPr txBox="1"/>
          <p:nvPr>
            <p:ph type="title"/>
          </p:nvPr>
        </p:nvSpPr>
        <p:spPr>
          <a:xfrm>
            <a:off x="838200" y="16300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000"/>
              <a:buFont typeface="Rockwell"/>
              <a:buNone/>
            </a:pPr>
            <a:r>
              <a:rPr lang="en-US" sz="4000">
                <a:latin typeface="Rockwell"/>
                <a:ea typeface="Rockwell"/>
                <a:cs typeface="Rockwell"/>
                <a:sym typeface="Rockwell"/>
              </a:rPr>
              <a:t>Central</a:t>
            </a:r>
            <a:r>
              <a:rPr lang="en-US"/>
              <a:t> </a:t>
            </a:r>
            <a:r>
              <a:rPr lang="en-US" sz="4000">
                <a:latin typeface="Rockwell"/>
                <a:ea typeface="Rockwell"/>
                <a:cs typeface="Rockwell"/>
                <a:sym typeface="Rockwell"/>
              </a:rPr>
              <a:t>idea: Disaggregate data</a:t>
            </a:r>
            <a:endParaRPr/>
          </a:p>
        </p:txBody>
      </p:sp>
      <p:sp>
        <p:nvSpPr>
          <p:cNvPr id="631" name="Google Shape;631;p35"/>
          <p:cNvSpPr txBox="1"/>
          <p:nvPr>
            <p:ph idx="1" type="body"/>
          </p:nvPr>
        </p:nvSpPr>
        <p:spPr>
          <a:xfrm>
            <a:off x="838200" y="1700784"/>
            <a:ext cx="10515600" cy="4476179"/>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Reduce bias by disaggregating data into homogeneous subgroups</a:t>
            </a:r>
            <a:endParaRPr/>
          </a:p>
          <a:p>
            <a:pPr indent="-228600" lvl="0" marL="228600" rtl="0" algn="l">
              <a:lnSpc>
                <a:spcPct val="90000"/>
              </a:lnSpc>
              <a:spcBef>
                <a:spcPts val="1000"/>
              </a:spcBef>
              <a:spcAft>
                <a:spcPts val="0"/>
              </a:spcAft>
              <a:buClr>
                <a:schemeClr val="dk1"/>
              </a:buClr>
              <a:buSzPts val="2800"/>
              <a:buChar char="•"/>
            </a:pPr>
            <a:r>
              <a:rPr lang="en-US"/>
              <a:t>Disaggregation tips</a:t>
            </a:r>
            <a:endParaRPr/>
          </a:p>
          <a:p>
            <a:pPr indent="-228600" lvl="1" marL="685800" rtl="0" algn="l">
              <a:lnSpc>
                <a:spcPct val="90000"/>
              </a:lnSpc>
              <a:spcBef>
                <a:spcPts val="500"/>
              </a:spcBef>
              <a:spcAft>
                <a:spcPts val="0"/>
              </a:spcAft>
              <a:buClr>
                <a:schemeClr val="dk1"/>
              </a:buClr>
              <a:buSzPts val="2400"/>
              <a:buChar char="•"/>
            </a:pPr>
            <a:r>
              <a:rPr lang="en-US"/>
              <a:t>Ordinal variables: bin by value</a:t>
            </a:r>
            <a:endParaRPr/>
          </a:p>
          <a:p>
            <a:pPr indent="-228600" lvl="2" marL="1143000" rtl="0" algn="l">
              <a:lnSpc>
                <a:spcPct val="90000"/>
              </a:lnSpc>
              <a:spcBef>
                <a:spcPts val="500"/>
              </a:spcBef>
              <a:spcAft>
                <a:spcPts val="0"/>
              </a:spcAft>
              <a:buClr>
                <a:schemeClr val="dk1"/>
              </a:buClr>
              <a:buSzPts val="2000"/>
              <a:buChar char="•"/>
            </a:pPr>
            <a:r>
              <a:rPr lang="en-US"/>
              <a:t>E.g., disaggregate by department</a:t>
            </a:r>
            <a:endParaRPr/>
          </a:p>
          <a:p>
            <a:pPr indent="-228600" lvl="2" marL="1143000" rtl="0" algn="l">
              <a:lnSpc>
                <a:spcPct val="90000"/>
              </a:lnSpc>
              <a:spcBef>
                <a:spcPts val="500"/>
              </a:spcBef>
              <a:spcAft>
                <a:spcPts val="0"/>
              </a:spcAft>
              <a:buClr>
                <a:schemeClr val="dk1"/>
              </a:buClr>
              <a:buSzPts val="2000"/>
              <a:buChar char="•"/>
            </a:pPr>
            <a:r>
              <a:rPr lang="en-US"/>
              <a:t>E.g., disaggregate by year to create cohorts of users who joined in a given year</a:t>
            </a:r>
            <a:endParaRPr/>
          </a:p>
          <a:p>
            <a:pPr indent="-228600" lvl="1" marL="685800" rtl="0" algn="l">
              <a:lnSpc>
                <a:spcPct val="90000"/>
              </a:lnSpc>
              <a:spcBef>
                <a:spcPts val="500"/>
              </a:spcBef>
              <a:spcAft>
                <a:spcPts val="0"/>
              </a:spcAft>
              <a:buClr>
                <a:schemeClr val="dk1"/>
              </a:buClr>
              <a:buSzPts val="2400"/>
              <a:buChar char="•"/>
            </a:pPr>
            <a:r>
              <a:rPr lang="en-US"/>
              <a:t>Continuous variables</a:t>
            </a:r>
            <a:endParaRPr/>
          </a:p>
          <a:p>
            <a:pPr indent="-228600" lvl="2" marL="1143000" rtl="0" algn="l">
              <a:lnSpc>
                <a:spcPct val="90000"/>
              </a:lnSpc>
              <a:spcBef>
                <a:spcPts val="500"/>
              </a:spcBef>
              <a:spcAft>
                <a:spcPts val="0"/>
              </a:spcAft>
              <a:buClr>
                <a:schemeClr val="dk1"/>
              </a:buClr>
              <a:buSzPts val="2000"/>
              <a:buChar char="•"/>
            </a:pPr>
            <a:r>
              <a:rPr lang="en-US"/>
              <a:t>Equal size bins? … some bins too sparse </a:t>
            </a:r>
            <a:endParaRPr/>
          </a:p>
          <a:p>
            <a:pPr indent="-228600" lvl="2" marL="1143000" rtl="0" algn="l">
              <a:lnSpc>
                <a:spcPct val="90000"/>
              </a:lnSpc>
              <a:spcBef>
                <a:spcPts val="500"/>
              </a:spcBef>
              <a:spcAft>
                <a:spcPts val="0"/>
              </a:spcAft>
              <a:buClr>
                <a:schemeClr val="dk1"/>
              </a:buClr>
              <a:buSzPts val="2000"/>
              <a:buChar char="•"/>
            </a:pPr>
            <a:r>
              <a:rPr lang="en-US"/>
              <a:t>Equal statistics bins? … some bins too heterogeneous</a:t>
            </a:r>
            <a:endParaRPr/>
          </a:p>
          <a:p>
            <a:pPr indent="-228600" lvl="2" marL="1143000" rtl="0" algn="l">
              <a:lnSpc>
                <a:spcPct val="90000"/>
              </a:lnSpc>
              <a:spcBef>
                <a:spcPts val="500"/>
              </a:spcBef>
              <a:spcAft>
                <a:spcPts val="0"/>
              </a:spcAft>
              <a:buClr>
                <a:schemeClr val="dk1"/>
              </a:buClr>
              <a:buSzPts val="2000"/>
              <a:buChar char="•"/>
            </a:pPr>
            <a:r>
              <a:rPr lang="en-US"/>
              <a:t>Data-driven binning</a:t>
            </a:r>
            <a:endParaRPr/>
          </a:p>
          <a:p>
            <a:pPr indent="-101600" lvl="2" marL="1143000" rtl="0" algn="l">
              <a:lnSpc>
                <a:spcPct val="90000"/>
              </a:lnSpc>
              <a:spcBef>
                <a:spcPts val="500"/>
              </a:spcBef>
              <a:spcAft>
                <a:spcPts val="0"/>
              </a:spcAft>
              <a:buClr>
                <a:schemeClr val="dk1"/>
              </a:buClr>
              <a:buSzPts val="2000"/>
              <a:buNone/>
            </a:pPr>
            <a:r>
              <a:t/>
            </a:r>
            <a:endParaRPr/>
          </a:p>
          <a:p>
            <a:pPr indent="-50800" lvl="0" marL="228600" rtl="0" algn="l">
              <a:lnSpc>
                <a:spcPct val="90000"/>
              </a:lnSpc>
              <a:spcBef>
                <a:spcPts val="1000"/>
              </a:spcBef>
              <a:spcAft>
                <a:spcPts val="0"/>
              </a:spcAft>
              <a:buClr>
                <a:schemeClr val="dk1"/>
              </a:buClr>
              <a:buSzPts val="2800"/>
              <a:buNone/>
            </a:pPr>
            <a:r>
              <a:t/>
            </a:r>
            <a:endParaRPr/>
          </a:p>
          <a:p>
            <a:pPr indent="-50800" lvl="0" marL="228600" rtl="0" algn="l">
              <a:lnSpc>
                <a:spcPct val="90000"/>
              </a:lnSpc>
              <a:spcBef>
                <a:spcPts val="1000"/>
              </a:spcBef>
              <a:spcAft>
                <a:spcPts val="0"/>
              </a:spcAft>
              <a:buClr>
                <a:schemeClr val="dk1"/>
              </a:buClr>
              <a:buSzPts val="2800"/>
              <a:buNone/>
            </a:pPr>
            <a:r>
              <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5" name="Shape 635"/>
        <p:cNvGrpSpPr/>
        <p:nvPr/>
      </p:nvGrpSpPr>
      <p:grpSpPr>
        <a:xfrm>
          <a:off x="0" y="0"/>
          <a:ext cx="0" cy="0"/>
          <a:chOff x="0" y="0"/>
          <a:chExt cx="0" cy="0"/>
        </a:xfrm>
      </p:grpSpPr>
      <p:sp>
        <p:nvSpPr>
          <p:cNvPr id="636" name="Google Shape;636;p36"/>
          <p:cNvSpPr txBox="1"/>
          <p:nvPr>
            <p:ph type="title"/>
          </p:nvPr>
        </p:nvSpPr>
        <p:spPr>
          <a:xfrm>
            <a:off x="838200" y="16300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000"/>
              <a:buFont typeface="Rockwell"/>
              <a:buNone/>
            </a:pPr>
            <a:r>
              <a:rPr lang="en-US" sz="4000">
                <a:latin typeface="Rockwell"/>
                <a:ea typeface="Rockwell"/>
                <a:cs typeface="Rockwell"/>
                <a:sym typeface="Rockwell"/>
              </a:rPr>
              <a:t>Data-driven</a:t>
            </a:r>
            <a:r>
              <a:rPr lang="en-US"/>
              <a:t> </a:t>
            </a:r>
            <a:r>
              <a:rPr lang="en-US" sz="4000">
                <a:latin typeface="Rockwell"/>
                <a:ea typeface="Rockwell"/>
                <a:cs typeface="Rockwell"/>
                <a:sym typeface="Rockwell"/>
              </a:rPr>
              <a:t>binning</a:t>
            </a:r>
            <a:endParaRPr/>
          </a:p>
        </p:txBody>
      </p:sp>
      <p:sp>
        <p:nvSpPr>
          <p:cNvPr id="637" name="Google Shape;637;p36"/>
          <p:cNvSpPr txBox="1"/>
          <p:nvPr>
            <p:ph idx="1" type="body"/>
          </p:nvPr>
        </p:nvSpPr>
        <p:spPr>
          <a:xfrm>
            <a:off x="609601" y="1146051"/>
            <a:ext cx="10980929" cy="1752007"/>
          </a:xfrm>
          <a:prstGeom prst="rect">
            <a:avLst/>
          </a:prstGeom>
          <a:noFill/>
          <a:ln>
            <a:noFill/>
          </a:ln>
        </p:spPr>
        <p:txBody>
          <a:bodyPr anchorCtr="0" anchor="t" bIns="45700" lIns="91425" spcFirstLastPara="1" rIns="91425" wrap="square" tIns="45700">
            <a:normAutofit/>
          </a:bodyPr>
          <a:lstStyle/>
          <a:p>
            <a:pPr indent="-457200" lvl="0" marL="457200" rtl="0" algn="l">
              <a:lnSpc>
                <a:spcPct val="90000"/>
              </a:lnSpc>
              <a:spcBef>
                <a:spcPts val="0"/>
              </a:spcBef>
              <a:spcAft>
                <a:spcPts val="0"/>
              </a:spcAft>
              <a:buClr>
                <a:schemeClr val="dk1"/>
              </a:buClr>
              <a:buSzPts val="2800"/>
              <a:buChar char="•"/>
            </a:pPr>
            <a:r>
              <a:rPr lang="en-US"/>
              <a:t>Split the data so as to maximize the amount of variation of the outcome variable Y the bins explain</a:t>
            </a:r>
            <a:endParaRPr/>
          </a:p>
          <a:p>
            <a:pPr indent="-50800" lvl="0" marL="228600" rtl="0" algn="l">
              <a:lnSpc>
                <a:spcPct val="90000"/>
              </a:lnSpc>
              <a:spcBef>
                <a:spcPts val="1000"/>
              </a:spcBef>
              <a:spcAft>
                <a:spcPts val="0"/>
              </a:spcAft>
              <a:buClr>
                <a:schemeClr val="dk1"/>
              </a:buClr>
              <a:buSzPts val="2800"/>
              <a:buNone/>
            </a:pPr>
            <a:r>
              <a:t/>
            </a:r>
            <a:endParaRPr/>
          </a:p>
        </p:txBody>
      </p:sp>
      <p:pic>
        <p:nvPicPr>
          <p:cNvPr id="638" name="Google Shape;638;p36"/>
          <p:cNvPicPr preferRelativeResize="0"/>
          <p:nvPr/>
        </p:nvPicPr>
        <p:blipFill rotWithShape="1">
          <a:blip r:embed="rId3">
            <a:alphaModFix/>
          </a:blip>
          <a:srcRect b="0" l="0" r="0" t="0"/>
          <a:stretch/>
        </p:blipFill>
        <p:spPr>
          <a:xfrm>
            <a:off x="1251946" y="3137566"/>
            <a:ext cx="3890868" cy="2743200"/>
          </a:xfrm>
          <a:prstGeom prst="rect">
            <a:avLst/>
          </a:prstGeom>
          <a:noFill/>
          <a:ln>
            <a:noFill/>
          </a:ln>
        </p:spPr>
      </p:pic>
      <p:pic>
        <p:nvPicPr>
          <p:cNvPr id="639" name="Google Shape;639;p36"/>
          <p:cNvPicPr preferRelativeResize="0"/>
          <p:nvPr/>
        </p:nvPicPr>
        <p:blipFill rotWithShape="1">
          <a:blip r:embed="rId4">
            <a:alphaModFix/>
          </a:blip>
          <a:srcRect b="0" l="0" r="0" t="0"/>
          <a:stretch/>
        </p:blipFill>
        <p:spPr>
          <a:xfrm>
            <a:off x="5906995" y="3100694"/>
            <a:ext cx="4120638" cy="2743200"/>
          </a:xfrm>
          <a:prstGeom prst="rect">
            <a:avLst/>
          </a:prstGeom>
          <a:noFill/>
          <a:ln>
            <a:noFill/>
          </a:ln>
        </p:spPr>
      </p:pic>
      <p:sp>
        <p:nvSpPr>
          <p:cNvPr id="640" name="Google Shape;640;p36"/>
          <p:cNvSpPr/>
          <p:nvPr/>
        </p:nvSpPr>
        <p:spPr>
          <a:xfrm>
            <a:off x="5147597" y="4137845"/>
            <a:ext cx="628650" cy="482598"/>
          </a:xfrm>
          <a:prstGeom prst="rightArrow">
            <a:avLst>
              <a:gd fmla="val 50000" name="adj1"/>
              <a:gd fmla="val 50000" name="adj2"/>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Times"/>
              <a:ea typeface="Times"/>
              <a:cs typeface="Times"/>
              <a:sym typeface="Times"/>
            </a:endParaRPr>
          </a:p>
        </p:txBody>
      </p:sp>
      <p:sp>
        <p:nvSpPr>
          <p:cNvPr id="641" name="Google Shape;641;p36"/>
          <p:cNvSpPr txBox="1"/>
          <p:nvPr/>
        </p:nvSpPr>
        <p:spPr>
          <a:xfrm>
            <a:off x="3375033" y="2330989"/>
            <a:ext cx="3545128" cy="711092"/>
          </a:xfrm>
          <a:prstGeom prst="rect">
            <a:avLst/>
          </a:pr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642" name="Google Shape;642;p36"/>
          <p:cNvSpPr txBox="1"/>
          <p:nvPr/>
        </p:nvSpPr>
        <p:spPr>
          <a:xfrm rot="-5400000">
            <a:off x="1140442" y="4328652"/>
            <a:ext cx="508473" cy="369332"/>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800">
                <a:solidFill>
                  <a:schemeClr val="dk1"/>
                </a:solidFill>
                <a:latin typeface="Calibri"/>
                <a:ea typeface="Calibri"/>
                <a:cs typeface="Calibri"/>
                <a:sym typeface="Calibri"/>
              </a:rPr>
              <a:t>  Y  </a:t>
            </a:r>
            <a:endParaRPr/>
          </a:p>
        </p:txBody>
      </p:sp>
      <p:sp>
        <p:nvSpPr>
          <p:cNvPr id="643" name="Google Shape;643;p36"/>
          <p:cNvSpPr txBox="1"/>
          <p:nvPr/>
        </p:nvSpPr>
        <p:spPr>
          <a:xfrm rot="-5400000">
            <a:off x="5650695" y="4527756"/>
            <a:ext cx="708848" cy="369332"/>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 E[</a:t>
            </a:r>
            <a:r>
              <a:rPr i="1" lang="en-US" sz="1800">
                <a:solidFill>
                  <a:schemeClr val="dk1"/>
                </a:solidFill>
                <a:latin typeface="Calibri"/>
                <a:ea typeface="Calibri"/>
                <a:cs typeface="Calibri"/>
                <a:sym typeface="Calibri"/>
              </a:rPr>
              <a:t>Y</a:t>
            </a:r>
            <a:r>
              <a:rPr lang="en-US" sz="1800">
                <a:solidFill>
                  <a:schemeClr val="dk1"/>
                </a:solidFill>
                <a:latin typeface="Calibri"/>
                <a:ea typeface="Calibri"/>
                <a:cs typeface="Calibri"/>
                <a:sym typeface="Calibri"/>
              </a:rPr>
              <a:t>]</a:t>
            </a:r>
            <a:r>
              <a:rPr i="1" lang="en-US" sz="1800">
                <a:solidFill>
                  <a:schemeClr val="dk1"/>
                </a:solidFill>
                <a:latin typeface="Calibri"/>
                <a:ea typeface="Calibri"/>
                <a:cs typeface="Calibri"/>
                <a:sym typeface="Calibri"/>
              </a:rPr>
              <a:t>  </a:t>
            </a:r>
            <a:endParaRPr/>
          </a:p>
        </p:txBody>
      </p:sp>
      <p:sp>
        <p:nvSpPr>
          <p:cNvPr id="644" name="Google Shape;644;p36"/>
          <p:cNvSpPr txBox="1"/>
          <p:nvPr/>
        </p:nvSpPr>
        <p:spPr>
          <a:xfrm>
            <a:off x="337814" y="5853224"/>
            <a:ext cx="1173212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7F7F7F"/>
                </a:solidFill>
                <a:latin typeface="Calibri"/>
                <a:ea typeface="Calibri"/>
                <a:cs typeface="Calibri"/>
                <a:sym typeface="Calibri"/>
              </a:rPr>
              <a:t>[Fennell, Zuo &amp; Lerman (2019), “Predicting and Explaining Behavioral Data with S3D”, to appear in </a:t>
            </a:r>
            <a:r>
              <a:rPr b="1" i="1" lang="en-US" sz="1800">
                <a:solidFill>
                  <a:srgbClr val="7F7F7F"/>
                </a:solidFill>
                <a:latin typeface="Calibri"/>
                <a:ea typeface="Calibri"/>
                <a:cs typeface="Calibri"/>
                <a:sym typeface="Calibri"/>
              </a:rPr>
              <a:t>EPJ Data Science</a:t>
            </a:r>
            <a:r>
              <a:rPr b="1" lang="en-US" sz="1800">
                <a:solidFill>
                  <a:srgbClr val="7F7F7F"/>
                </a:solidFill>
                <a:latin typeface="Calibri"/>
                <a:ea typeface="Calibri"/>
                <a:cs typeface="Calibri"/>
                <a:sym typeface="Calibri"/>
              </a:rPr>
              <a:t>]</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8" name="Shape 648"/>
        <p:cNvGrpSpPr/>
        <p:nvPr/>
      </p:nvGrpSpPr>
      <p:grpSpPr>
        <a:xfrm>
          <a:off x="0" y="0"/>
          <a:ext cx="0" cy="0"/>
          <a:chOff x="0" y="0"/>
          <a:chExt cx="0" cy="0"/>
        </a:xfrm>
      </p:grpSpPr>
      <p:sp>
        <p:nvSpPr>
          <p:cNvPr id="649" name="Google Shape;649;p37"/>
          <p:cNvSpPr/>
          <p:nvPr/>
        </p:nvSpPr>
        <p:spPr>
          <a:xfrm>
            <a:off x="785147" y="1264453"/>
            <a:ext cx="10259215" cy="2308324"/>
          </a:xfrm>
          <a:prstGeom prst="rect">
            <a:avLst/>
          </a:prstGeom>
          <a:noFill/>
          <a:ln>
            <a:noFill/>
          </a:ln>
        </p:spPr>
        <p:txBody>
          <a:bodyPr anchorCtr="0" anchor="t" bIns="45700" lIns="91425" spcFirstLastPara="1" rIns="91425" wrap="square" tIns="45700">
            <a:spAutoFit/>
          </a:bodyPr>
          <a:lstStyle/>
          <a:p>
            <a:pPr indent="-342900" lvl="0" marL="342900" marR="0" rtl="0" algn="l">
              <a:lnSpc>
                <a:spcPct val="100000"/>
              </a:lnSpc>
              <a:spcBef>
                <a:spcPts val="0"/>
              </a:spcBef>
              <a:spcAft>
                <a:spcPts val="0"/>
              </a:spcAft>
              <a:buClr>
                <a:srgbClr val="000000"/>
              </a:buClr>
              <a:buSzPts val="2400"/>
              <a:buFont typeface="Arial"/>
              <a:buChar char="•"/>
            </a:pPr>
            <a:r>
              <a:rPr b="0" i="0" lang="en-US" sz="2400" u="none" cap="none" strike="noStrike">
                <a:solidFill>
                  <a:srgbClr val="000000"/>
                </a:solidFill>
                <a:latin typeface="Calibri"/>
                <a:ea typeface="Calibri"/>
                <a:cs typeface="Calibri"/>
                <a:sym typeface="Calibri"/>
              </a:rPr>
              <a:t>Disaggregate data by binning on </a:t>
            </a:r>
            <a:r>
              <a:rPr b="0" i="0" lang="en-US" sz="2400" cap="none" strike="noStrike">
                <a:solidFill>
                  <a:srgbClr val="000000"/>
                </a:solidFill>
                <a:latin typeface="Calibri"/>
                <a:ea typeface="Calibri"/>
                <a:cs typeface="Calibri"/>
                <a:sym typeface="Calibri"/>
              </a:rPr>
              <a:t>observed</a:t>
            </a:r>
            <a:r>
              <a:rPr b="0" i="0" lang="en-US" sz="2400" u="none" cap="none" strike="noStrike">
                <a:solidFill>
                  <a:srgbClr val="000000"/>
                </a:solidFill>
                <a:latin typeface="Calibri"/>
                <a:ea typeface="Calibri"/>
                <a:cs typeface="Calibri"/>
                <a:sym typeface="Calibri"/>
              </a:rPr>
              <a:t> features</a:t>
            </a:r>
            <a:endParaRPr/>
          </a:p>
          <a:p>
            <a:pPr indent="-342900" lvl="0" marL="342900" marR="0" rtl="0" algn="l">
              <a:lnSpc>
                <a:spcPct val="100000"/>
              </a:lnSpc>
              <a:spcBef>
                <a:spcPts val="0"/>
              </a:spcBef>
              <a:spcAft>
                <a:spcPts val="0"/>
              </a:spcAft>
              <a:buClr>
                <a:srgbClr val="000000"/>
              </a:buClr>
              <a:buSzPts val="2400"/>
              <a:buFont typeface="Arial"/>
              <a:buChar char="•"/>
            </a:pPr>
            <a:r>
              <a:rPr b="0" i="0" lang="en-US" sz="2400" u="none" cap="none" strike="noStrike">
                <a:solidFill>
                  <a:srgbClr val="000000"/>
                </a:solidFill>
                <a:latin typeface="Calibri"/>
                <a:ea typeface="Calibri"/>
                <a:cs typeface="Calibri"/>
                <a:sym typeface="Calibri"/>
              </a:rPr>
              <a:t>Which features create Simpson’s paradox*</a:t>
            </a:r>
            <a:endParaRPr/>
          </a:p>
          <a:p>
            <a:pPr indent="-457200" lvl="1" marL="914400" marR="0" rtl="0" algn="l">
              <a:lnSpc>
                <a:spcPct val="100000"/>
              </a:lnSpc>
              <a:spcBef>
                <a:spcPts val="0"/>
              </a:spcBef>
              <a:spcAft>
                <a:spcPts val="0"/>
              </a:spcAft>
              <a:buClr>
                <a:srgbClr val="000000"/>
              </a:buClr>
              <a:buSzPts val="2400"/>
              <a:buFont typeface="Calibri"/>
              <a:buAutoNum type="arabicPeriod"/>
            </a:pPr>
            <a:r>
              <a:rPr b="1" i="0" lang="en-US" sz="2400" u="none" cap="none" strike="noStrike">
                <a:solidFill>
                  <a:srgbClr val="000000"/>
                </a:solidFill>
                <a:latin typeface="Calibri"/>
                <a:ea typeface="Calibri"/>
                <a:cs typeface="Calibri"/>
                <a:sym typeface="Calibri"/>
              </a:rPr>
              <a:t>Estimate </a:t>
            </a:r>
            <a:r>
              <a:rPr b="0" i="0" lang="en-US" sz="2400" u="none" cap="none" strike="noStrike">
                <a:solidFill>
                  <a:srgbClr val="000000"/>
                </a:solidFill>
                <a:latin typeface="Calibri"/>
                <a:ea typeface="Calibri"/>
                <a:cs typeface="Calibri"/>
                <a:sym typeface="Calibri"/>
              </a:rPr>
              <a:t>regression trends within a population</a:t>
            </a:r>
            <a:endParaRPr/>
          </a:p>
          <a:p>
            <a:pPr indent="-457200" lvl="1" marL="914400" marR="0" rtl="0" algn="l">
              <a:lnSpc>
                <a:spcPct val="100000"/>
              </a:lnSpc>
              <a:spcBef>
                <a:spcPts val="0"/>
              </a:spcBef>
              <a:spcAft>
                <a:spcPts val="0"/>
              </a:spcAft>
              <a:buClr>
                <a:srgbClr val="000000"/>
              </a:buClr>
              <a:buSzPts val="2400"/>
              <a:buFont typeface="Calibri"/>
              <a:buAutoNum type="arabicPeriod"/>
            </a:pPr>
            <a:r>
              <a:rPr b="1" i="0" lang="en-US" sz="2400" u="none" cap="none" strike="noStrike">
                <a:solidFill>
                  <a:srgbClr val="000000"/>
                </a:solidFill>
                <a:latin typeface="Calibri"/>
                <a:ea typeface="Calibri"/>
                <a:cs typeface="Calibri"/>
                <a:sym typeface="Calibri"/>
              </a:rPr>
              <a:t>Disaggregate</a:t>
            </a:r>
            <a:r>
              <a:rPr b="0" i="0" lang="en-US" sz="2400" u="none" cap="none" strike="noStrike">
                <a:solidFill>
                  <a:srgbClr val="000000"/>
                </a:solidFill>
                <a:latin typeface="Calibri"/>
                <a:ea typeface="Calibri"/>
                <a:cs typeface="Calibri"/>
                <a:sym typeface="Calibri"/>
              </a:rPr>
              <a:t> data by binning on an </a:t>
            </a:r>
            <a:r>
              <a:rPr b="0" i="0" lang="en-US" sz="2400" u="sng" cap="none" strike="noStrike">
                <a:solidFill>
                  <a:srgbClr val="000000"/>
                </a:solidFill>
                <a:latin typeface="Calibri"/>
                <a:ea typeface="Calibri"/>
                <a:cs typeface="Calibri"/>
                <a:sym typeface="Calibri"/>
              </a:rPr>
              <a:t>observed</a:t>
            </a:r>
            <a:r>
              <a:rPr b="0" i="0" lang="en-US" sz="2400" u="none" cap="none" strike="noStrike">
                <a:solidFill>
                  <a:srgbClr val="000000"/>
                </a:solidFill>
                <a:latin typeface="Calibri"/>
                <a:ea typeface="Calibri"/>
                <a:cs typeface="Calibri"/>
                <a:sym typeface="Calibri"/>
              </a:rPr>
              <a:t> feature  </a:t>
            </a:r>
            <a:r>
              <a:rPr b="0" i="1" lang="en-US" sz="2400" u="none" cap="none" strike="noStrike">
                <a:solidFill>
                  <a:srgbClr val="000000"/>
                </a:solidFill>
                <a:latin typeface="Calibri"/>
                <a:ea typeface="Calibri"/>
                <a:cs typeface="Calibri"/>
                <a:sym typeface="Calibri"/>
              </a:rPr>
              <a:t>X</a:t>
            </a:r>
            <a:r>
              <a:rPr b="0" baseline="-25000" i="1" lang="en-US" sz="2400" u="none" cap="none" strike="noStrike">
                <a:solidFill>
                  <a:srgbClr val="000000"/>
                </a:solidFill>
                <a:latin typeface="Calibri"/>
                <a:ea typeface="Calibri"/>
                <a:cs typeface="Calibri"/>
                <a:sym typeface="Calibri"/>
              </a:rPr>
              <a:t>c</a:t>
            </a:r>
            <a:endParaRPr b="0" baseline="-25000" i="1" sz="2400" u="none" cap="none" strike="noStrike">
              <a:solidFill>
                <a:srgbClr val="000000"/>
              </a:solidFill>
              <a:latin typeface="Calibri"/>
              <a:ea typeface="Calibri"/>
              <a:cs typeface="Calibri"/>
              <a:sym typeface="Calibri"/>
            </a:endParaRPr>
          </a:p>
          <a:p>
            <a:pPr indent="-457200" lvl="1" marL="914400" marR="0" rtl="0" algn="l">
              <a:lnSpc>
                <a:spcPct val="100000"/>
              </a:lnSpc>
              <a:spcBef>
                <a:spcPts val="0"/>
              </a:spcBef>
              <a:spcAft>
                <a:spcPts val="0"/>
              </a:spcAft>
              <a:buClr>
                <a:srgbClr val="000000"/>
              </a:buClr>
              <a:buSzPts val="2400"/>
              <a:buFont typeface="Calibri"/>
              <a:buAutoNum type="arabicPeriod"/>
            </a:pPr>
            <a:r>
              <a:rPr b="1" i="0" lang="en-US" sz="2400" u="none" cap="none" strike="noStrike">
                <a:solidFill>
                  <a:srgbClr val="000000"/>
                </a:solidFill>
                <a:latin typeface="Calibri"/>
                <a:ea typeface="Calibri"/>
                <a:cs typeface="Calibri"/>
                <a:sym typeface="Calibri"/>
              </a:rPr>
              <a:t>Compare</a:t>
            </a:r>
            <a:r>
              <a:rPr b="0" i="0" lang="en-US" sz="2400" u="none" cap="none" strike="noStrike">
                <a:solidFill>
                  <a:srgbClr val="000000"/>
                </a:solidFill>
                <a:latin typeface="Calibri"/>
                <a:ea typeface="Calibri"/>
                <a:cs typeface="Calibri"/>
                <a:sym typeface="Calibri"/>
              </a:rPr>
              <a:t> trends in disaggregated data to those for the aggregated data</a:t>
            </a:r>
            <a:endParaRPr/>
          </a:p>
          <a:p>
            <a:pPr indent="-304800" lvl="0" marL="457200" marR="0" rtl="0" algn="l">
              <a:lnSpc>
                <a:spcPct val="100000"/>
              </a:lnSpc>
              <a:spcBef>
                <a:spcPts val="0"/>
              </a:spcBef>
              <a:spcAft>
                <a:spcPts val="0"/>
              </a:spcAft>
              <a:buClr>
                <a:schemeClr val="dk1"/>
              </a:buClr>
              <a:buSzPts val="2400"/>
              <a:buFont typeface="Calibri"/>
              <a:buNone/>
            </a:pPr>
            <a:r>
              <a:t/>
            </a:r>
            <a:endParaRPr b="0" i="0" sz="2400" u="none" cap="none" strike="noStrike">
              <a:solidFill>
                <a:srgbClr val="000000"/>
              </a:solidFill>
              <a:latin typeface="Calibri"/>
              <a:ea typeface="Calibri"/>
              <a:cs typeface="Calibri"/>
              <a:sym typeface="Calibri"/>
            </a:endParaRPr>
          </a:p>
        </p:txBody>
      </p:sp>
      <p:pic>
        <p:nvPicPr>
          <p:cNvPr id="650" name="Google Shape;650;p37"/>
          <p:cNvPicPr preferRelativeResize="0"/>
          <p:nvPr/>
        </p:nvPicPr>
        <p:blipFill rotWithShape="1">
          <a:blip r:embed="rId3">
            <a:alphaModFix/>
          </a:blip>
          <a:srcRect b="0" l="0" r="0" t="0"/>
          <a:stretch/>
        </p:blipFill>
        <p:spPr>
          <a:xfrm>
            <a:off x="1110801" y="3400373"/>
            <a:ext cx="3047128" cy="2286000"/>
          </a:xfrm>
          <a:prstGeom prst="rect">
            <a:avLst/>
          </a:prstGeom>
          <a:noFill/>
          <a:ln>
            <a:noFill/>
          </a:ln>
        </p:spPr>
      </p:pic>
      <p:sp>
        <p:nvSpPr>
          <p:cNvPr id="651" name="Google Shape;651;p37"/>
          <p:cNvSpPr/>
          <p:nvPr/>
        </p:nvSpPr>
        <p:spPr>
          <a:xfrm>
            <a:off x="2366761" y="5658302"/>
            <a:ext cx="383438"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Calibri"/>
              <a:buNone/>
            </a:pPr>
            <a:r>
              <a:rPr b="0" i="1" lang="en-US" sz="1800" u="none" cap="none" strike="noStrike">
                <a:solidFill>
                  <a:srgbClr val="000000"/>
                </a:solidFill>
                <a:latin typeface="Calibri"/>
                <a:ea typeface="Calibri"/>
                <a:cs typeface="Calibri"/>
                <a:sym typeface="Calibri"/>
              </a:rPr>
              <a:t>X</a:t>
            </a:r>
            <a:r>
              <a:rPr b="0" baseline="-25000" i="1" lang="en-US" sz="1800" u="none" cap="none" strike="noStrike">
                <a:solidFill>
                  <a:srgbClr val="000000"/>
                </a:solidFill>
                <a:latin typeface="Calibri"/>
                <a:ea typeface="Calibri"/>
                <a:cs typeface="Calibri"/>
                <a:sym typeface="Calibri"/>
              </a:rPr>
              <a:t>p</a:t>
            </a:r>
            <a:endParaRPr b="0" i="0" sz="1800" u="none" cap="none" strike="noStrike">
              <a:solidFill>
                <a:srgbClr val="000000"/>
              </a:solidFill>
              <a:latin typeface="Calibri"/>
              <a:ea typeface="Calibri"/>
              <a:cs typeface="Calibri"/>
              <a:sym typeface="Calibri"/>
            </a:endParaRPr>
          </a:p>
        </p:txBody>
      </p:sp>
      <p:sp>
        <p:nvSpPr>
          <p:cNvPr id="652" name="Google Shape;652;p37"/>
          <p:cNvSpPr txBox="1"/>
          <p:nvPr/>
        </p:nvSpPr>
        <p:spPr>
          <a:xfrm>
            <a:off x="785147" y="4341112"/>
            <a:ext cx="272510" cy="276999"/>
          </a:xfrm>
          <a:prstGeom prst="rect">
            <a:avLst/>
          </a:prstGeom>
          <a:blipFill rotWithShape="1">
            <a:blip r:embed="rId4">
              <a:alphaModFix/>
            </a:blip>
            <a:stretch>
              <a:fillRect b="-6521" l="-8888" r="-33332" t="-4345"/>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pic>
        <p:nvPicPr>
          <p:cNvPr id="653" name="Google Shape;653;p37"/>
          <p:cNvPicPr preferRelativeResize="0"/>
          <p:nvPr/>
        </p:nvPicPr>
        <p:blipFill rotWithShape="1">
          <a:blip r:embed="rId5">
            <a:alphaModFix/>
          </a:blip>
          <a:srcRect b="10695" l="6194" r="7347" t="0"/>
          <a:stretch/>
        </p:blipFill>
        <p:spPr>
          <a:xfrm>
            <a:off x="4483583" y="3392204"/>
            <a:ext cx="2937714" cy="2286000"/>
          </a:xfrm>
          <a:prstGeom prst="rect">
            <a:avLst/>
          </a:prstGeom>
          <a:noFill/>
          <a:ln>
            <a:noFill/>
          </a:ln>
        </p:spPr>
      </p:pic>
      <p:sp>
        <p:nvSpPr>
          <p:cNvPr id="654" name="Google Shape;654;p37"/>
          <p:cNvSpPr/>
          <p:nvPr/>
        </p:nvSpPr>
        <p:spPr>
          <a:xfrm>
            <a:off x="4143366" y="4248779"/>
            <a:ext cx="369012"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Calibri"/>
              <a:buNone/>
            </a:pPr>
            <a:r>
              <a:rPr b="0" i="1" lang="en-US" sz="1800" u="none" cap="none" strike="noStrike">
                <a:solidFill>
                  <a:srgbClr val="000000"/>
                </a:solidFill>
                <a:latin typeface="Calibri"/>
                <a:ea typeface="Calibri"/>
                <a:cs typeface="Calibri"/>
                <a:sym typeface="Calibri"/>
              </a:rPr>
              <a:t>X</a:t>
            </a:r>
            <a:r>
              <a:rPr b="0" baseline="-25000" i="1" lang="en-US" sz="1800" u="none" cap="none" strike="noStrike">
                <a:solidFill>
                  <a:srgbClr val="000000"/>
                </a:solidFill>
                <a:latin typeface="Calibri"/>
                <a:ea typeface="Calibri"/>
                <a:cs typeface="Calibri"/>
                <a:sym typeface="Calibri"/>
              </a:rPr>
              <a:t>c</a:t>
            </a:r>
            <a:endParaRPr b="0" i="0" sz="1800" u="none" cap="none" strike="noStrike">
              <a:solidFill>
                <a:srgbClr val="000000"/>
              </a:solidFill>
              <a:latin typeface="Calibri"/>
              <a:ea typeface="Calibri"/>
              <a:cs typeface="Calibri"/>
              <a:sym typeface="Calibri"/>
            </a:endParaRPr>
          </a:p>
        </p:txBody>
      </p:sp>
      <p:sp>
        <p:nvSpPr>
          <p:cNvPr id="655" name="Google Shape;655;p37"/>
          <p:cNvSpPr/>
          <p:nvPr/>
        </p:nvSpPr>
        <p:spPr>
          <a:xfrm>
            <a:off x="5864962" y="5772396"/>
            <a:ext cx="383438"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Calibri"/>
              <a:buNone/>
            </a:pPr>
            <a:r>
              <a:rPr b="0" i="1" lang="en-US" sz="1800" u="none" cap="none" strike="noStrike">
                <a:solidFill>
                  <a:srgbClr val="000000"/>
                </a:solidFill>
                <a:latin typeface="Calibri"/>
                <a:ea typeface="Calibri"/>
                <a:cs typeface="Calibri"/>
                <a:sym typeface="Calibri"/>
              </a:rPr>
              <a:t>X</a:t>
            </a:r>
            <a:r>
              <a:rPr b="0" baseline="-25000" i="1" lang="en-US" sz="1800" u="none" cap="none" strike="noStrike">
                <a:solidFill>
                  <a:srgbClr val="000000"/>
                </a:solidFill>
                <a:latin typeface="Calibri"/>
                <a:ea typeface="Calibri"/>
                <a:cs typeface="Calibri"/>
                <a:sym typeface="Calibri"/>
              </a:rPr>
              <a:t>p</a:t>
            </a:r>
            <a:endParaRPr b="0" i="0" sz="1800" u="none" cap="none" strike="noStrike">
              <a:solidFill>
                <a:srgbClr val="000000"/>
              </a:solidFill>
              <a:latin typeface="Calibri"/>
              <a:ea typeface="Calibri"/>
              <a:cs typeface="Calibri"/>
              <a:sym typeface="Calibri"/>
            </a:endParaRPr>
          </a:p>
        </p:txBody>
      </p:sp>
      <p:pic>
        <p:nvPicPr>
          <p:cNvPr id="656" name="Google Shape;656;p37"/>
          <p:cNvPicPr preferRelativeResize="0"/>
          <p:nvPr/>
        </p:nvPicPr>
        <p:blipFill rotWithShape="1">
          <a:blip r:embed="rId6">
            <a:alphaModFix/>
          </a:blip>
          <a:srcRect b="0" l="0" r="0" t="0"/>
          <a:stretch/>
        </p:blipFill>
        <p:spPr>
          <a:xfrm>
            <a:off x="7727573" y="3431967"/>
            <a:ext cx="3010512" cy="2286000"/>
          </a:xfrm>
          <a:prstGeom prst="rect">
            <a:avLst/>
          </a:prstGeom>
          <a:noFill/>
          <a:ln>
            <a:noFill/>
          </a:ln>
        </p:spPr>
      </p:pic>
      <p:sp>
        <p:nvSpPr>
          <p:cNvPr id="657" name="Google Shape;657;p37"/>
          <p:cNvSpPr/>
          <p:nvPr/>
        </p:nvSpPr>
        <p:spPr>
          <a:xfrm>
            <a:off x="9406964" y="5734998"/>
            <a:ext cx="383438"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Calibri"/>
              <a:buNone/>
            </a:pPr>
            <a:r>
              <a:rPr b="0" i="1" lang="en-US" sz="1800" u="none" cap="none" strike="noStrike">
                <a:solidFill>
                  <a:srgbClr val="000000"/>
                </a:solidFill>
                <a:latin typeface="Calibri"/>
                <a:ea typeface="Calibri"/>
                <a:cs typeface="Calibri"/>
                <a:sym typeface="Calibri"/>
              </a:rPr>
              <a:t>X</a:t>
            </a:r>
            <a:r>
              <a:rPr b="0" baseline="-25000" i="1" lang="en-US" sz="1800" u="none" cap="none" strike="noStrike">
                <a:solidFill>
                  <a:srgbClr val="000000"/>
                </a:solidFill>
                <a:latin typeface="Calibri"/>
                <a:ea typeface="Calibri"/>
                <a:cs typeface="Calibri"/>
                <a:sym typeface="Calibri"/>
              </a:rPr>
              <a:t>p</a:t>
            </a:r>
            <a:endParaRPr b="0" i="0" sz="1800" u="none" cap="none" strike="noStrike">
              <a:solidFill>
                <a:srgbClr val="000000"/>
              </a:solidFill>
              <a:latin typeface="Calibri"/>
              <a:ea typeface="Calibri"/>
              <a:cs typeface="Calibri"/>
              <a:sym typeface="Calibri"/>
            </a:endParaRPr>
          </a:p>
        </p:txBody>
      </p:sp>
      <p:grpSp>
        <p:nvGrpSpPr>
          <p:cNvPr id="658" name="Google Shape;658;p37"/>
          <p:cNvGrpSpPr/>
          <p:nvPr/>
        </p:nvGrpSpPr>
        <p:grpSpPr>
          <a:xfrm>
            <a:off x="518643" y="5724591"/>
            <a:ext cx="11263725" cy="1018755"/>
            <a:chOff x="583379" y="5630859"/>
            <a:chExt cx="11263725" cy="1018755"/>
          </a:xfrm>
        </p:grpSpPr>
        <p:sp>
          <p:nvSpPr>
            <p:cNvPr id="659" name="Google Shape;659;p37"/>
            <p:cNvSpPr/>
            <p:nvPr/>
          </p:nvSpPr>
          <p:spPr>
            <a:xfrm>
              <a:off x="583380" y="5630859"/>
              <a:ext cx="1404690" cy="480960"/>
            </a:xfrm>
            <a:prstGeom prst="roundRect">
              <a:avLst>
                <a:gd fmla="val 16667" name="adj"/>
              </a:avLst>
            </a:prstGeom>
            <a:solidFill>
              <a:srgbClr val="7F7F7F"/>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FFFFFF"/>
                </a:buClr>
                <a:buSzPts val="1800"/>
                <a:buFont typeface="Rockwell"/>
                <a:buNone/>
              </a:pPr>
              <a:r>
                <a:rPr b="1" i="0" lang="en-US" sz="1800" u="none" cap="none" strike="noStrike">
                  <a:solidFill>
                    <a:srgbClr val="FFFFFF"/>
                  </a:solidFill>
                  <a:latin typeface="Rockwell"/>
                  <a:ea typeface="Rockwell"/>
                  <a:cs typeface="Rockwell"/>
                  <a:sym typeface="Rockwell"/>
                </a:rPr>
                <a:t>METHOD</a:t>
              </a:r>
              <a:endParaRPr b="1" i="0" sz="1800" u="none" cap="none" strike="noStrike">
                <a:solidFill>
                  <a:srgbClr val="FFFFFF"/>
                </a:solidFill>
                <a:latin typeface="Rockwell"/>
                <a:ea typeface="Rockwell"/>
                <a:cs typeface="Rockwell"/>
                <a:sym typeface="Rockwell"/>
              </a:endParaRPr>
            </a:p>
          </p:txBody>
        </p:sp>
        <p:sp>
          <p:nvSpPr>
            <p:cNvPr id="660" name="Google Shape;660;p37"/>
            <p:cNvSpPr/>
            <p:nvPr/>
          </p:nvSpPr>
          <p:spPr>
            <a:xfrm>
              <a:off x="583379" y="6055205"/>
              <a:ext cx="11263725" cy="594409"/>
            </a:xfrm>
            <a:prstGeom prst="rect">
              <a:avLst/>
            </a:prstGeom>
            <a:solidFill>
              <a:srgbClr val="D8D8D8"/>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Rockwell"/>
                <a:buNone/>
              </a:pPr>
              <a:r>
                <a:rPr b="0" i="0" lang="en-US" sz="1800" u="none" cap="none" strike="noStrike">
                  <a:solidFill>
                    <a:srgbClr val="000000"/>
                  </a:solidFill>
                  <a:latin typeface="Rockwell"/>
                  <a:ea typeface="Rockwell"/>
                  <a:cs typeface="Rockwell"/>
                  <a:sym typeface="Rockwell"/>
                </a:rPr>
                <a:t>Alipourfard, Fennell &amp; Lerman (2018) </a:t>
              </a:r>
              <a:r>
                <a:rPr b="0" i="1" lang="en-US" sz="1800" u="none" cap="none" strike="noStrike">
                  <a:solidFill>
                    <a:srgbClr val="000000"/>
                  </a:solidFill>
                  <a:latin typeface="Rockwell"/>
                  <a:ea typeface="Rockwell"/>
                  <a:cs typeface="Rockwell"/>
                  <a:sym typeface="Rockwell"/>
                </a:rPr>
                <a:t>Using Simpson’s paradox to discover interesting patterns in data. </a:t>
              </a:r>
              <a:r>
                <a:rPr b="0" i="0" lang="en-US" sz="1800" u="none" cap="none" strike="noStrike">
                  <a:solidFill>
                    <a:srgbClr val="000000"/>
                  </a:solidFill>
                  <a:latin typeface="Rockwell"/>
                  <a:ea typeface="Rockwell"/>
                  <a:cs typeface="Rockwell"/>
                  <a:sym typeface="Rockwell"/>
                </a:rPr>
                <a:t>ICWSM</a:t>
              </a:r>
              <a:r>
                <a:rPr b="0" i="1" lang="en-US" sz="1800" u="none" cap="none" strike="noStrike">
                  <a:solidFill>
                    <a:srgbClr val="000000"/>
                  </a:solidFill>
                  <a:latin typeface="Rockwell"/>
                  <a:ea typeface="Rockwell"/>
                  <a:cs typeface="Rockwell"/>
                  <a:sym typeface="Rockwell"/>
                </a:rPr>
                <a:t>. Code: </a:t>
              </a:r>
              <a:r>
                <a:rPr b="0" i="0" lang="en-US" sz="1800" u="sng" cap="none" strike="noStrike">
                  <a:solidFill>
                    <a:srgbClr val="0432FF"/>
                  </a:solidFill>
                  <a:latin typeface="Rockwell"/>
                  <a:ea typeface="Rockwell"/>
                  <a:cs typeface="Rockwell"/>
                  <a:sym typeface="Rockwell"/>
                  <a:hlinkClick r:id="rId7">
                    <a:extLst>
                      <a:ext uri="{A12FA001-AC4F-418D-AE19-62706E023703}">
                        <ahyp:hlinkClr val="tx"/>
                      </a:ext>
                    </a:extLst>
                  </a:hlinkClick>
                </a:rPr>
                <a:t>https://github.com/ninoch/Trend-Simpsons-Paradox</a:t>
              </a:r>
              <a:endParaRPr b="0" i="0" sz="1800" u="none" cap="none" strike="noStrike">
                <a:solidFill>
                  <a:srgbClr val="0432FF"/>
                </a:solidFill>
                <a:latin typeface="Rockwell"/>
                <a:ea typeface="Rockwell"/>
                <a:cs typeface="Rockwell"/>
                <a:sym typeface="Rockwell"/>
              </a:endParaRPr>
            </a:p>
          </p:txBody>
        </p:sp>
      </p:grpSp>
      <p:sp>
        <p:nvSpPr>
          <p:cNvPr id="661" name="Google Shape;661;p37"/>
          <p:cNvSpPr txBox="1"/>
          <p:nvPr>
            <p:ph type="title"/>
          </p:nvPr>
        </p:nvSpPr>
        <p:spPr>
          <a:xfrm>
            <a:off x="838200" y="365125"/>
            <a:ext cx="11001292" cy="940107"/>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000"/>
              <a:buFont typeface="Rockwell"/>
              <a:buNone/>
            </a:pPr>
            <a:r>
              <a:rPr lang="en-US" sz="4000">
                <a:latin typeface="Rockwell"/>
                <a:ea typeface="Rockwell"/>
                <a:cs typeface="Rockwell"/>
                <a:sym typeface="Rockwell"/>
              </a:rPr>
              <a:t>Disaggregate data by observed features</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5" name="Shape 665"/>
        <p:cNvGrpSpPr/>
        <p:nvPr/>
      </p:nvGrpSpPr>
      <p:grpSpPr>
        <a:xfrm>
          <a:off x="0" y="0"/>
          <a:ext cx="0" cy="0"/>
          <a:chOff x="0" y="0"/>
          <a:chExt cx="0" cy="0"/>
        </a:xfrm>
      </p:grpSpPr>
      <p:sp>
        <p:nvSpPr>
          <p:cNvPr id="666" name="Google Shape;666;p38"/>
          <p:cNvSpPr txBox="1"/>
          <p:nvPr>
            <p:ph type="title"/>
          </p:nvPr>
        </p:nvSpPr>
        <p:spPr>
          <a:xfrm>
            <a:off x="609600" y="219075"/>
            <a:ext cx="10260000" cy="6396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1000"/>
              </a:spcBef>
              <a:spcAft>
                <a:spcPts val="0"/>
              </a:spcAft>
              <a:buClr>
                <a:schemeClr val="dk1"/>
              </a:buClr>
              <a:buSzPts val="2800"/>
              <a:buFont typeface="Rockwell"/>
              <a:buNone/>
            </a:pPr>
            <a:r>
              <a:rPr lang="en-US" sz="4000"/>
              <a:t>Debiasing data via disaggregation</a:t>
            </a:r>
            <a:endParaRPr/>
          </a:p>
        </p:txBody>
      </p:sp>
      <p:sp>
        <p:nvSpPr>
          <p:cNvPr id="667" name="Google Shape;667;p38"/>
          <p:cNvSpPr txBox="1"/>
          <p:nvPr>
            <p:ph idx="1" type="body"/>
          </p:nvPr>
        </p:nvSpPr>
        <p:spPr>
          <a:xfrm>
            <a:off x="600533" y="874000"/>
            <a:ext cx="7140154" cy="5110000"/>
          </a:xfrm>
          <a:prstGeom prst="rect">
            <a:avLst/>
          </a:prstGeom>
          <a:noFill/>
          <a:ln>
            <a:noFill/>
          </a:ln>
        </p:spPr>
        <p:txBody>
          <a:bodyPr anchorCtr="0" anchor="t" bIns="45700" lIns="91425" spcFirstLastPara="1" rIns="91425" wrap="square" tIns="45700">
            <a:noAutofit/>
          </a:bodyPr>
          <a:lstStyle/>
          <a:p>
            <a:pPr indent="-457200" lvl="0" marL="609596" rtl="0" algn="l">
              <a:lnSpc>
                <a:spcPct val="100000"/>
              </a:lnSpc>
              <a:spcBef>
                <a:spcPts val="0"/>
              </a:spcBef>
              <a:spcAft>
                <a:spcPts val="0"/>
              </a:spcAft>
              <a:buClr>
                <a:srgbClr val="4A4A4A"/>
              </a:buClr>
              <a:buSzPts val="1800"/>
              <a:buChar char="•"/>
            </a:pPr>
            <a:r>
              <a:rPr lang="en-US">
                <a:latin typeface="Calibri"/>
                <a:ea typeface="Calibri"/>
                <a:cs typeface="Calibri"/>
                <a:sym typeface="Calibri"/>
              </a:rPr>
              <a:t>Disaggregate data on latent features to create more homogeneous groups</a:t>
            </a:r>
            <a:endParaRPr/>
          </a:p>
          <a:p>
            <a:pPr indent="-457200" lvl="0" marL="609596" rtl="0" algn="l">
              <a:lnSpc>
                <a:spcPct val="100000"/>
              </a:lnSpc>
              <a:spcBef>
                <a:spcPts val="0"/>
              </a:spcBef>
              <a:spcAft>
                <a:spcPts val="0"/>
              </a:spcAft>
              <a:buClr>
                <a:srgbClr val="4A4A4A"/>
              </a:buClr>
              <a:buSzPts val="1800"/>
              <a:buChar char="•"/>
            </a:pPr>
            <a:r>
              <a:rPr lang="en-US" sz="2800">
                <a:latin typeface="Calibri"/>
                <a:ea typeface="Calibri"/>
                <a:cs typeface="Calibri"/>
                <a:sym typeface="Calibri"/>
              </a:rPr>
              <a:t>Joint disaggregation + regression (DoGR)*</a:t>
            </a:r>
            <a:endParaRPr>
              <a:latin typeface="Calibri"/>
              <a:ea typeface="Calibri"/>
              <a:cs typeface="Calibri"/>
              <a:sym typeface="Calibri"/>
            </a:endParaRPr>
          </a:p>
          <a:p>
            <a:pPr indent="-457189" lvl="1" marL="1066785" rtl="0" algn="l">
              <a:lnSpc>
                <a:spcPct val="100000"/>
              </a:lnSpc>
              <a:spcBef>
                <a:spcPts val="0"/>
              </a:spcBef>
              <a:spcAft>
                <a:spcPts val="0"/>
              </a:spcAft>
              <a:buClr>
                <a:srgbClr val="4A4A4A"/>
              </a:buClr>
              <a:buSzPts val="1800"/>
              <a:buChar char="●"/>
            </a:pPr>
            <a:r>
              <a:rPr lang="en-US">
                <a:latin typeface="Calibri"/>
                <a:ea typeface="Calibri"/>
                <a:cs typeface="Calibri"/>
                <a:sym typeface="Calibri"/>
              </a:rPr>
              <a:t>Disaggregate data along multiple dimensions </a:t>
            </a:r>
            <a:endParaRPr/>
          </a:p>
          <a:p>
            <a:pPr indent="-457188" lvl="2" marL="1523985" rtl="0" algn="l">
              <a:lnSpc>
                <a:spcPct val="100000"/>
              </a:lnSpc>
              <a:spcBef>
                <a:spcPts val="0"/>
              </a:spcBef>
              <a:spcAft>
                <a:spcPts val="0"/>
              </a:spcAft>
              <a:buClr>
                <a:srgbClr val="4A4A4A"/>
              </a:buClr>
              <a:buSzPts val="1800"/>
              <a:buChar char="●"/>
            </a:pPr>
            <a:r>
              <a:rPr lang="en-US">
                <a:latin typeface="Calibri"/>
                <a:ea typeface="Calibri"/>
                <a:cs typeface="Calibri"/>
                <a:sym typeface="Calibri"/>
              </a:rPr>
              <a:t>Represent population with (latent) subgroups as a Gaussian Mixture Model</a:t>
            </a:r>
            <a:endParaRPr/>
          </a:p>
          <a:p>
            <a:pPr indent="-457188" lvl="2" marL="1523985" rtl="0" algn="l">
              <a:lnSpc>
                <a:spcPct val="100000"/>
              </a:lnSpc>
              <a:spcBef>
                <a:spcPts val="0"/>
              </a:spcBef>
              <a:spcAft>
                <a:spcPts val="0"/>
              </a:spcAft>
              <a:buClr>
                <a:srgbClr val="4A4A4A"/>
              </a:buClr>
              <a:buSzPts val="1800"/>
              <a:buChar char="●"/>
            </a:pPr>
            <a:r>
              <a:rPr lang="en-US">
                <a:latin typeface="Calibri"/>
                <a:ea typeface="Calibri"/>
                <a:cs typeface="Calibri"/>
                <a:sym typeface="Calibri"/>
              </a:rPr>
              <a:t>Estimate parameters via EM</a:t>
            </a:r>
            <a:endParaRPr/>
          </a:p>
          <a:p>
            <a:pPr indent="-457188" lvl="2" marL="1523985" rtl="0" algn="l">
              <a:lnSpc>
                <a:spcPct val="100000"/>
              </a:lnSpc>
              <a:spcBef>
                <a:spcPts val="0"/>
              </a:spcBef>
              <a:spcAft>
                <a:spcPts val="0"/>
              </a:spcAft>
              <a:buClr>
                <a:srgbClr val="4A4A4A"/>
              </a:buClr>
              <a:buSzPts val="1800"/>
              <a:buChar char="●"/>
            </a:pPr>
            <a:r>
              <a:rPr lang="en-US">
                <a:latin typeface="Calibri"/>
                <a:ea typeface="Calibri"/>
                <a:cs typeface="Calibri"/>
                <a:sym typeface="Calibri"/>
              </a:rPr>
              <a:t>Soft clustering</a:t>
            </a:r>
            <a:endParaRPr/>
          </a:p>
          <a:p>
            <a:pPr indent="-457189" lvl="1" marL="1066785" rtl="0" algn="l">
              <a:lnSpc>
                <a:spcPct val="100000"/>
              </a:lnSpc>
              <a:spcBef>
                <a:spcPts val="0"/>
              </a:spcBef>
              <a:spcAft>
                <a:spcPts val="0"/>
              </a:spcAft>
              <a:buClr>
                <a:srgbClr val="4A4A4A"/>
              </a:buClr>
              <a:buSzPts val="1800"/>
              <a:buChar char="●"/>
            </a:pPr>
            <a:r>
              <a:rPr lang="en-US">
                <a:latin typeface="Calibri"/>
                <a:ea typeface="Calibri"/>
                <a:cs typeface="Calibri"/>
                <a:sym typeface="Calibri"/>
              </a:rPr>
              <a:t>Regression within subgroups</a:t>
            </a:r>
            <a:endParaRPr/>
          </a:p>
          <a:p>
            <a:pPr indent="-457188" lvl="2" marL="1523985" rtl="0" algn="l">
              <a:lnSpc>
                <a:spcPct val="100000"/>
              </a:lnSpc>
              <a:spcBef>
                <a:spcPts val="0"/>
              </a:spcBef>
              <a:spcAft>
                <a:spcPts val="0"/>
              </a:spcAft>
              <a:buClr>
                <a:srgbClr val="4A4A4A"/>
              </a:buClr>
              <a:buSzPts val="1800"/>
              <a:buChar char="●"/>
            </a:pPr>
            <a:r>
              <a:rPr lang="en-US">
                <a:latin typeface="Calibri"/>
                <a:ea typeface="Calibri"/>
                <a:cs typeface="Calibri"/>
                <a:sym typeface="Calibri"/>
              </a:rPr>
              <a:t>Separate regression coefficients within each subgroup</a:t>
            </a:r>
            <a:endParaRPr/>
          </a:p>
          <a:p>
            <a:pPr indent="-342888" lvl="0" marL="609585" rtl="0" algn="l">
              <a:lnSpc>
                <a:spcPct val="100000"/>
              </a:lnSpc>
              <a:spcBef>
                <a:spcPts val="0"/>
              </a:spcBef>
              <a:spcAft>
                <a:spcPts val="0"/>
              </a:spcAft>
              <a:buClr>
                <a:srgbClr val="4A4A4A"/>
              </a:buClr>
              <a:buSzPts val="1800"/>
              <a:buNone/>
            </a:pPr>
            <a:r>
              <a:t/>
            </a:r>
            <a:endParaRPr>
              <a:latin typeface="Calibri"/>
              <a:ea typeface="Calibri"/>
              <a:cs typeface="Calibri"/>
              <a:sym typeface="Calibri"/>
            </a:endParaRPr>
          </a:p>
          <a:p>
            <a:pPr indent="0" lvl="0" marL="0" rtl="0" algn="l">
              <a:lnSpc>
                <a:spcPct val="115000"/>
              </a:lnSpc>
              <a:spcBef>
                <a:spcPts val="0"/>
              </a:spcBef>
              <a:spcAft>
                <a:spcPts val="0"/>
              </a:spcAft>
              <a:buClr>
                <a:schemeClr val="dk1"/>
              </a:buClr>
              <a:buSzPts val="2400"/>
              <a:buNone/>
            </a:pPr>
            <a:r>
              <a:t/>
            </a:r>
            <a:endParaRPr sz="2400">
              <a:solidFill>
                <a:srgbClr val="4A4A4A"/>
              </a:solidFill>
              <a:latin typeface="Calibri"/>
              <a:ea typeface="Calibri"/>
              <a:cs typeface="Calibri"/>
              <a:sym typeface="Calibri"/>
            </a:endParaRPr>
          </a:p>
        </p:txBody>
      </p:sp>
      <p:sp>
        <p:nvSpPr>
          <p:cNvPr id="668" name="Google Shape;668;p38"/>
          <p:cNvSpPr/>
          <p:nvPr/>
        </p:nvSpPr>
        <p:spPr>
          <a:xfrm>
            <a:off x="10757999" y="1372384"/>
            <a:ext cx="712400" cy="719600"/>
          </a:xfrm>
          <a:prstGeom prst="ellipse">
            <a:avLst/>
          </a:prstGeom>
          <a:noFill/>
          <a:ln cap="flat" cmpd="sng" w="9525">
            <a:solidFill>
              <a:srgbClr val="00FF00"/>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669" name="Google Shape;669;p38"/>
          <p:cNvSpPr/>
          <p:nvPr/>
        </p:nvSpPr>
        <p:spPr>
          <a:xfrm>
            <a:off x="9384465" y="1527484"/>
            <a:ext cx="1158400" cy="1170000"/>
          </a:xfrm>
          <a:prstGeom prst="ellipse">
            <a:avLst/>
          </a:prstGeom>
          <a:noFill/>
          <a:ln cap="flat" cmpd="sng" w="9525">
            <a:solidFill>
              <a:srgbClr val="FFD966"/>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670" name="Google Shape;670;p38"/>
          <p:cNvSpPr/>
          <p:nvPr/>
        </p:nvSpPr>
        <p:spPr>
          <a:xfrm>
            <a:off x="10025615" y="1046584"/>
            <a:ext cx="866800" cy="875600"/>
          </a:xfrm>
          <a:prstGeom prst="ellipse">
            <a:avLst/>
          </a:prstGeom>
          <a:noFill/>
          <a:ln cap="flat" cmpd="sng" w="9525">
            <a:solidFill>
              <a:srgbClr val="FF0000"/>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671" name="Google Shape;671;p38"/>
          <p:cNvSpPr/>
          <p:nvPr/>
        </p:nvSpPr>
        <p:spPr>
          <a:xfrm>
            <a:off x="10474465" y="1177284"/>
            <a:ext cx="53200" cy="53200"/>
          </a:xfrm>
          <a:prstGeom prst="flowChartConnector">
            <a:avLst/>
          </a:prstGeom>
          <a:solidFill>
            <a:srgbClr val="999999"/>
          </a:solidFill>
          <a:ln cap="flat" cmpd="sng" w="9525">
            <a:solidFill>
              <a:srgbClr val="666666"/>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672" name="Google Shape;672;p38"/>
          <p:cNvSpPr/>
          <p:nvPr/>
        </p:nvSpPr>
        <p:spPr>
          <a:xfrm>
            <a:off x="10256865" y="1362084"/>
            <a:ext cx="53200" cy="53200"/>
          </a:xfrm>
          <a:prstGeom prst="flowChartConnector">
            <a:avLst/>
          </a:prstGeom>
          <a:solidFill>
            <a:srgbClr val="999999"/>
          </a:solidFill>
          <a:ln cap="flat" cmpd="sng" w="9525">
            <a:solidFill>
              <a:srgbClr val="666666"/>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673" name="Google Shape;673;p38"/>
          <p:cNvSpPr/>
          <p:nvPr/>
        </p:nvSpPr>
        <p:spPr>
          <a:xfrm>
            <a:off x="10474465" y="1502384"/>
            <a:ext cx="53200" cy="53200"/>
          </a:xfrm>
          <a:prstGeom prst="flowChartConnector">
            <a:avLst/>
          </a:prstGeom>
          <a:solidFill>
            <a:srgbClr val="999999"/>
          </a:solidFill>
          <a:ln cap="flat" cmpd="sng" w="9525">
            <a:solidFill>
              <a:srgbClr val="666666"/>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674" name="Google Shape;674;p38"/>
          <p:cNvSpPr/>
          <p:nvPr/>
        </p:nvSpPr>
        <p:spPr>
          <a:xfrm>
            <a:off x="10907965" y="1565284"/>
            <a:ext cx="53200" cy="53200"/>
          </a:xfrm>
          <a:prstGeom prst="flowChartConnector">
            <a:avLst/>
          </a:prstGeom>
          <a:solidFill>
            <a:srgbClr val="999999"/>
          </a:solidFill>
          <a:ln cap="flat" cmpd="sng" w="9525">
            <a:solidFill>
              <a:srgbClr val="666666"/>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675" name="Google Shape;675;p38"/>
          <p:cNvSpPr/>
          <p:nvPr/>
        </p:nvSpPr>
        <p:spPr>
          <a:xfrm>
            <a:off x="11049232" y="1850584"/>
            <a:ext cx="53200" cy="53200"/>
          </a:xfrm>
          <a:prstGeom prst="flowChartConnector">
            <a:avLst/>
          </a:prstGeom>
          <a:solidFill>
            <a:srgbClr val="999999"/>
          </a:solidFill>
          <a:ln cap="flat" cmpd="sng" w="9525">
            <a:solidFill>
              <a:srgbClr val="666666"/>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676" name="Google Shape;676;p38"/>
          <p:cNvSpPr/>
          <p:nvPr/>
        </p:nvSpPr>
        <p:spPr>
          <a:xfrm>
            <a:off x="11143499" y="1758784"/>
            <a:ext cx="53200" cy="53200"/>
          </a:xfrm>
          <a:prstGeom prst="flowChartConnector">
            <a:avLst/>
          </a:prstGeom>
          <a:solidFill>
            <a:srgbClr val="999999"/>
          </a:solidFill>
          <a:ln cap="flat" cmpd="sng" w="9525">
            <a:solidFill>
              <a:srgbClr val="666666"/>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677" name="Google Shape;677;p38"/>
          <p:cNvSpPr/>
          <p:nvPr/>
        </p:nvSpPr>
        <p:spPr>
          <a:xfrm>
            <a:off x="10296065" y="1753184"/>
            <a:ext cx="53200" cy="53200"/>
          </a:xfrm>
          <a:prstGeom prst="flowChartConnector">
            <a:avLst/>
          </a:prstGeom>
          <a:solidFill>
            <a:srgbClr val="999999"/>
          </a:solidFill>
          <a:ln cap="flat" cmpd="sng" w="9525">
            <a:solidFill>
              <a:srgbClr val="666666"/>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678" name="Google Shape;678;p38"/>
          <p:cNvSpPr/>
          <p:nvPr/>
        </p:nvSpPr>
        <p:spPr>
          <a:xfrm>
            <a:off x="9583665" y="1753184"/>
            <a:ext cx="53200" cy="53200"/>
          </a:xfrm>
          <a:prstGeom prst="flowChartConnector">
            <a:avLst/>
          </a:prstGeom>
          <a:solidFill>
            <a:srgbClr val="999999"/>
          </a:solidFill>
          <a:ln cap="flat" cmpd="sng" w="9525">
            <a:solidFill>
              <a:srgbClr val="666666"/>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679" name="Google Shape;679;p38"/>
          <p:cNvSpPr/>
          <p:nvPr/>
        </p:nvSpPr>
        <p:spPr>
          <a:xfrm>
            <a:off x="10019665" y="1850584"/>
            <a:ext cx="53200" cy="53200"/>
          </a:xfrm>
          <a:prstGeom prst="flowChartConnector">
            <a:avLst/>
          </a:prstGeom>
          <a:solidFill>
            <a:srgbClr val="999999"/>
          </a:solidFill>
          <a:ln cap="flat" cmpd="sng" w="9525">
            <a:solidFill>
              <a:srgbClr val="666666"/>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680" name="Google Shape;680;p38"/>
          <p:cNvSpPr/>
          <p:nvPr/>
        </p:nvSpPr>
        <p:spPr>
          <a:xfrm>
            <a:off x="9636865" y="2087084"/>
            <a:ext cx="53200" cy="53200"/>
          </a:xfrm>
          <a:prstGeom prst="flowChartConnector">
            <a:avLst/>
          </a:prstGeom>
          <a:solidFill>
            <a:srgbClr val="999999"/>
          </a:solidFill>
          <a:ln cap="flat" cmpd="sng" w="9525">
            <a:solidFill>
              <a:srgbClr val="666666"/>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681" name="Google Shape;681;p38"/>
          <p:cNvSpPr/>
          <p:nvPr/>
        </p:nvSpPr>
        <p:spPr>
          <a:xfrm>
            <a:off x="10130865" y="2087084"/>
            <a:ext cx="53200" cy="53200"/>
          </a:xfrm>
          <a:prstGeom prst="flowChartConnector">
            <a:avLst/>
          </a:prstGeom>
          <a:solidFill>
            <a:srgbClr val="999999"/>
          </a:solidFill>
          <a:ln cap="flat" cmpd="sng" w="9525">
            <a:solidFill>
              <a:srgbClr val="666666"/>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682" name="Google Shape;682;p38"/>
          <p:cNvSpPr/>
          <p:nvPr/>
        </p:nvSpPr>
        <p:spPr>
          <a:xfrm>
            <a:off x="9883865" y="2087084"/>
            <a:ext cx="53200" cy="53200"/>
          </a:xfrm>
          <a:prstGeom prst="flowChartConnector">
            <a:avLst/>
          </a:prstGeom>
          <a:solidFill>
            <a:srgbClr val="999999"/>
          </a:solidFill>
          <a:ln cap="flat" cmpd="sng" w="9525">
            <a:solidFill>
              <a:srgbClr val="666666"/>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683" name="Google Shape;683;p38"/>
          <p:cNvSpPr/>
          <p:nvPr/>
        </p:nvSpPr>
        <p:spPr>
          <a:xfrm>
            <a:off x="10087065" y="2290284"/>
            <a:ext cx="53200" cy="53200"/>
          </a:xfrm>
          <a:prstGeom prst="flowChartConnector">
            <a:avLst/>
          </a:prstGeom>
          <a:solidFill>
            <a:srgbClr val="999999"/>
          </a:solidFill>
          <a:ln cap="flat" cmpd="sng" w="9525">
            <a:solidFill>
              <a:srgbClr val="666666"/>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684" name="Google Shape;684;p38"/>
          <p:cNvSpPr/>
          <p:nvPr/>
        </p:nvSpPr>
        <p:spPr>
          <a:xfrm>
            <a:off x="9786965" y="2158384"/>
            <a:ext cx="53200" cy="53200"/>
          </a:xfrm>
          <a:prstGeom prst="flowChartConnector">
            <a:avLst/>
          </a:prstGeom>
          <a:solidFill>
            <a:srgbClr val="999999"/>
          </a:solidFill>
          <a:ln cap="flat" cmpd="sng" w="9525">
            <a:solidFill>
              <a:srgbClr val="666666"/>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685" name="Google Shape;685;p38"/>
          <p:cNvSpPr/>
          <p:nvPr/>
        </p:nvSpPr>
        <p:spPr>
          <a:xfrm>
            <a:off x="9797265" y="1850584"/>
            <a:ext cx="53200" cy="53200"/>
          </a:xfrm>
          <a:prstGeom prst="flowChartConnector">
            <a:avLst/>
          </a:prstGeom>
          <a:solidFill>
            <a:srgbClr val="999999"/>
          </a:solidFill>
          <a:ln cap="flat" cmpd="sng" w="9525">
            <a:solidFill>
              <a:srgbClr val="666666"/>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686" name="Google Shape;686;p38"/>
          <p:cNvSpPr/>
          <p:nvPr/>
        </p:nvSpPr>
        <p:spPr>
          <a:xfrm>
            <a:off x="10363399" y="1457784"/>
            <a:ext cx="53200" cy="53200"/>
          </a:xfrm>
          <a:prstGeom prst="flowChartConnector">
            <a:avLst/>
          </a:prstGeom>
          <a:solidFill>
            <a:srgbClr val="999999"/>
          </a:solidFill>
          <a:ln cap="flat" cmpd="sng" w="9525">
            <a:solidFill>
              <a:srgbClr val="666666"/>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687" name="Google Shape;687;p38"/>
          <p:cNvSpPr/>
          <p:nvPr/>
        </p:nvSpPr>
        <p:spPr>
          <a:xfrm>
            <a:off x="11259265" y="1850584"/>
            <a:ext cx="53200" cy="53200"/>
          </a:xfrm>
          <a:prstGeom prst="flowChartConnector">
            <a:avLst/>
          </a:prstGeom>
          <a:solidFill>
            <a:srgbClr val="999999"/>
          </a:solidFill>
          <a:ln cap="flat" cmpd="sng" w="9525">
            <a:solidFill>
              <a:srgbClr val="666666"/>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688" name="Google Shape;688;p38"/>
          <p:cNvSpPr/>
          <p:nvPr/>
        </p:nvSpPr>
        <p:spPr>
          <a:xfrm>
            <a:off x="10692065" y="1362084"/>
            <a:ext cx="53200" cy="53200"/>
          </a:xfrm>
          <a:prstGeom prst="flowChartConnector">
            <a:avLst/>
          </a:prstGeom>
          <a:solidFill>
            <a:srgbClr val="999999"/>
          </a:solidFill>
          <a:ln cap="flat" cmpd="sng" w="9525">
            <a:solidFill>
              <a:srgbClr val="666666"/>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689" name="Google Shape;689;p38"/>
          <p:cNvSpPr/>
          <p:nvPr/>
        </p:nvSpPr>
        <p:spPr>
          <a:xfrm>
            <a:off x="10237265" y="1666051"/>
            <a:ext cx="53200" cy="53200"/>
          </a:xfrm>
          <a:prstGeom prst="flowChartConnector">
            <a:avLst/>
          </a:prstGeom>
          <a:solidFill>
            <a:srgbClr val="999999"/>
          </a:solidFill>
          <a:ln cap="flat" cmpd="sng" w="9525">
            <a:solidFill>
              <a:srgbClr val="666666"/>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690" name="Google Shape;690;p38"/>
          <p:cNvSpPr/>
          <p:nvPr/>
        </p:nvSpPr>
        <p:spPr>
          <a:xfrm>
            <a:off x="9458065" y="1903784"/>
            <a:ext cx="53200" cy="53200"/>
          </a:xfrm>
          <a:prstGeom prst="flowChartConnector">
            <a:avLst/>
          </a:prstGeom>
          <a:solidFill>
            <a:srgbClr val="999999"/>
          </a:solidFill>
          <a:ln cap="flat" cmpd="sng" w="9525">
            <a:solidFill>
              <a:srgbClr val="666666"/>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691" name="Google Shape;691;p38"/>
          <p:cNvSpPr/>
          <p:nvPr/>
        </p:nvSpPr>
        <p:spPr>
          <a:xfrm>
            <a:off x="10638865" y="1177284"/>
            <a:ext cx="53200" cy="53200"/>
          </a:xfrm>
          <a:prstGeom prst="flowChartConnector">
            <a:avLst/>
          </a:prstGeom>
          <a:solidFill>
            <a:srgbClr val="999999"/>
          </a:solidFill>
          <a:ln cap="flat" cmpd="sng" w="9525">
            <a:solidFill>
              <a:srgbClr val="666666"/>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692" name="Google Shape;692;p38"/>
          <p:cNvSpPr/>
          <p:nvPr/>
        </p:nvSpPr>
        <p:spPr>
          <a:xfrm>
            <a:off x="10190932" y="2238584"/>
            <a:ext cx="53200" cy="53200"/>
          </a:xfrm>
          <a:prstGeom prst="flowChartConnector">
            <a:avLst/>
          </a:prstGeom>
          <a:solidFill>
            <a:srgbClr val="999999"/>
          </a:solidFill>
          <a:ln cap="flat" cmpd="sng" w="9525">
            <a:solidFill>
              <a:srgbClr val="666666"/>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693" name="Google Shape;693;p38"/>
          <p:cNvSpPr/>
          <p:nvPr/>
        </p:nvSpPr>
        <p:spPr>
          <a:xfrm>
            <a:off x="9937065" y="2216484"/>
            <a:ext cx="53200" cy="53200"/>
          </a:xfrm>
          <a:prstGeom prst="flowChartConnector">
            <a:avLst/>
          </a:prstGeom>
          <a:solidFill>
            <a:srgbClr val="999999"/>
          </a:solidFill>
          <a:ln cap="flat" cmpd="sng" w="9525">
            <a:solidFill>
              <a:srgbClr val="666666"/>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694" name="Google Shape;694;p38"/>
          <p:cNvSpPr/>
          <p:nvPr/>
        </p:nvSpPr>
        <p:spPr>
          <a:xfrm>
            <a:off x="10310065" y="1523284"/>
            <a:ext cx="53200" cy="53200"/>
          </a:xfrm>
          <a:prstGeom prst="flowChartConnector">
            <a:avLst/>
          </a:prstGeom>
          <a:solidFill>
            <a:srgbClr val="999999"/>
          </a:solidFill>
          <a:ln cap="flat" cmpd="sng" w="9525">
            <a:solidFill>
              <a:srgbClr val="666666"/>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aphicFrame>
        <p:nvGraphicFramePr>
          <p:cNvPr id="695" name="Google Shape;695;p38"/>
          <p:cNvGraphicFramePr/>
          <p:nvPr/>
        </p:nvGraphicFramePr>
        <p:xfrm>
          <a:off x="8248890" y="3753748"/>
          <a:ext cx="3000000" cy="3000000"/>
        </p:xfrm>
        <a:graphic>
          <a:graphicData uri="http://schemas.openxmlformats.org/drawingml/2006/table">
            <a:tbl>
              <a:tblPr>
                <a:noFill/>
                <a:tableStyleId>{70802284-D8C6-445B-8682-12D91DDE9460}</a:tableStyleId>
              </a:tblPr>
              <a:tblGrid>
                <a:gridCol w="1158250"/>
                <a:gridCol w="758300"/>
                <a:gridCol w="839100"/>
                <a:gridCol w="839100"/>
              </a:tblGrid>
              <a:tr h="538025">
                <a:tc>
                  <a:txBody>
                    <a:bodyPr/>
                    <a:lstStyle/>
                    <a:p>
                      <a:pPr indent="0" lvl="0" marL="0" marR="0" rtl="0" algn="l">
                        <a:spcBef>
                          <a:spcPts val="0"/>
                        </a:spcBef>
                        <a:spcAft>
                          <a:spcPts val="0"/>
                        </a:spcAft>
                        <a:buClr>
                          <a:schemeClr val="dk1"/>
                        </a:buClr>
                        <a:buSzPts val="2100"/>
                        <a:buFont typeface="Calibri"/>
                        <a:buNone/>
                      </a:pPr>
                      <a:r>
                        <a:t/>
                      </a:r>
                      <a:endParaRPr sz="2100" u="none" cap="none" strike="noStrike"/>
                    </a:p>
                  </a:txBody>
                  <a:tcPr marT="121900" marB="121900" marR="121900" marL="121900"/>
                </a:tc>
                <a:tc>
                  <a:txBody>
                    <a:bodyPr/>
                    <a:lstStyle/>
                    <a:p>
                      <a:pPr indent="0" lvl="0" marL="0" marR="0" rtl="0" algn="l">
                        <a:lnSpc>
                          <a:spcPct val="100000"/>
                        </a:lnSpc>
                        <a:spcBef>
                          <a:spcPts val="0"/>
                        </a:spcBef>
                        <a:spcAft>
                          <a:spcPts val="0"/>
                        </a:spcAft>
                        <a:buClr>
                          <a:schemeClr val="dk1"/>
                        </a:buClr>
                        <a:buSzPts val="1700"/>
                        <a:buFont typeface="Caveat"/>
                        <a:buNone/>
                      </a:pPr>
                      <a:r>
                        <a:rPr b="1" lang="en-US" sz="1700" u="none" cap="none" strike="noStrike">
                          <a:latin typeface="Caveat"/>
                          <a:ea typeface="Caveat"/>
                          <a:cs typeface="Caveat"/>
                          <a:sym typeface="Caveat"/>
                        </a:rPr>
                        <a:t>X</a:t>
                      </a:r>
                      <a:r>
                        <a:rPr b="1" baseline="-25000" lang="en-US" sz="1700" u="none" cap="none" strike="noStrike">
                          <a:latin typeface="Caveat"/>
                          <a:ea typeface="Caveat"/>
                          <a:cs typeface="Caveat"/>
                          <a:sym typeface="Caveat"/>
                        </a:rPr>
                        <a:t>1</a:t>
                      </a:r>
                      <a:endParaRPr b="1" baseline="-25000" sz="1700" u="none" cap="none" strike="noStrike">
                        <a:latin typeface="Caveat"/>
                        <a:ea typeface="Caveat"/>
                        <a:cs typeface="Caveat"/>
                        <a:sym typeface="Caveat"/>
                      </a:endParaRPr>
                    </a:p>
                  </a:txBody>
                  <a:tcPr marT="121900" marB="121900" marR="121900" marL="121900"/>
                </a:tc>
                <a:tc>
                  <a:txBody>
                    <a:bodyPr/>
                    <a:lstStyle/>
                    <a:p>
                      <a:pPr indent="0" lvl="0" marL="0" marR="0" rtl="0" algn="l">
                        <a:lnSpc>
                          <a:spcPct val="100000"/>
                        </a:lnSpc>
                        <a:spcBef>
                          <a:spcPts val="0"/>
                        </a:spcBef>
                        <a:spcAft>
                          <a:spcPts val="0"/>
                        </a:spcAft>
                        <a:buClr>
                          <a:schemeClr val="dk1"/>
                        </a:buClr>
                        <a:buSzPts val="1700"/>
                        <a:buFont typeface="Caveat"/>
                        <a:buNone/>
                      </a:pPr>
                      <a:r>
                        <a:rPr b="1" lang="en-US" sz="1700" u="none" cap="none" strike="noStrike">
                          <a:latin typeface="Caveat"/>
                          <a:ea typeface="Caveat"/>
                          <a:cs typeface="Caveat"/>
                          <a:sym typeface="Caveat"/>
                        </a:rPr>
                        <a:t>X</a:t>
                      </a:r>
                      <a:r>
                        <a:rPr b="1" baseline="-25000" lang="en-US" sz="1700" u="none" cap="none" strike="noStrike">
                          <a:latin typeface="Caveat"/>
                          <a:ea typeface="Caveat"/>
                          <a:cs typeface="Caveat"/>
                          <a:sym typeface="Caveat"/>
                        </a:rPr>
                        <a:t>2</a:t>
                      </a:r>
                      <a:endParaRPr b="1" baseline="-25000" sz="1700" u="none" cap="none" strike="noStrike">
                        <a:latin typeface="Caveat"/>
                        <a:ea typeface="Caveat"/>
                        <a:cs typeface="Caveat"/>
                        <a:sym typeface="Caveat"/>
                      </a:endParaRPr>
                    </a:p>
                  </a:txBody>
                  <a:tcPr marT="121900" marB="121900" marR="121900" marL="121900"/>
                </a:tc>
                <a:tc>
                  <a:txBody>
                    <a:bodyPr/>
                    <a:lstStyle/>
                    <a:p>
                      <a:pPr indent="0" lvl="0" marL="0" marR="0" rtl="0" algn="l">
                        <a:lnSpc>
                          <a:spcPct val="100000"/>
                        </a:lnSpc>
                        <a:spcBef>
                          <a:spcPts val="0"/>
                        </a:spcBef>
                        <a:spcAft>
                          <a:spcPts val="0"/>
                        </a:spcAft>
                        <a:buClr>
                          <a:schemeClr val="dk1"/>
                        </a:buClr>
                        <a:buSzPts val="1700"/>
                        <a:buFont typeface="Caveat"/>
                        <a:buNone/>
                      </a:pPr>
                      <a:r>
                        <a:rPr b="1" lang="en-US" sz="1700" u="none" cap="none" strike="noStrike">
                          <a:latin typeface="Caveat"/>
                          <a:ea typeface="Caveat"/>
                          <a:cs typeface="Caveat"/>
                          <a:sym typeface="Caveat"/>
                        </a:rPr>
                        <a:t>...</a:t>
                      </a:r>
                      <a:endParaRPr b="1" sz="1700" u="none" cap="none" strike="noStrike">
                        <a:latin typeface="Caveat"/>
                        <a:ea typeface="Caveat"/>
                        <a:cs typeface="Caveat"/>
                        <a:sym typeface="Caveat"/>
                      </a:endParaRPr>
                    </a:p>
                  </a:txBody>
                  <a:tcPr marT="121900" marB="121900" marR="121900" marL="121900"/>
                </a:tc>
              </a:tr>
              <a:tr h="479875">
                <a:tc>
                  <a:txBody>
                    <a:bodyPr/>
                    <a:lstStyle/>
                    <a:p>
                      <a:pPr indent="0" lvl="0" marL="0" marR="0" rtl="0" algn="l">
                        <a:lnSpc>
                          <a:spcPct val="100000"/>
                        </a:lnSpc>
                        <a:spcBef>
                          <a:spcPts val="0"/>
                        </a:spcBef>
                        <a:spcAft>
                          <a:spcPts val="0"/>
                        </a:spcAft>
                        <a:buClr>
                          <a:schemeClr val="dk1"/>
                        </a:buClr>
                        <a:buSzPts val="1700"/>
                        <a:buFont typeface="Caveat"/>
                        <a:buNone/>
                      </a:pPr>
                      <a:r>
                        <a:rPr b="1" lang="en-US" sz="1700" u="none" cap="none" strike="noStrike">
                          <a:latin typeface="Caveat"/>
                          <a:ea typeface="Caveat"/>
                          <a:cs typeface="Caveat"/>
                          <a:sym typeface="Caveat"/>
                        </a:rPr>
                        <a:t>Green</a:t>
                      </a:r>
                      <a:endParaRPr b="1" sz="1700" u="none" cap="none" strike="noStrike">
                        <a:latin typeface="Caveat"/>
                        <a:ea typeface="Caveat"/>
                        <a:cs typeface="Caveat"/>
                        <a:sym typeface="Caveat"/>
                      </a:endParaRPr>
                    </a:p>
                  </a:txBody>
                  <a:tcPr marT="121900" marB="121900" marR="121900" marL="121900">
                    <a:solidFill>
                      <a:srgbClr val="B6D7A8"/>
                    </a:solidFill>
                  </a:tcPr>
                </a:tc>
                <a:tc>
                  <a:txBody>
                    <a:bodyPr/>
                    <a:lstStyle/>
                    <a:p>
                      <a:pPr indent="0" lvl="0" marL="0" marR="0" rtl="0" algn="l">
                        <a:lnSpc>
                          <a:spcPct val="100000"/>
                        </a:lnSpc>
                        <a:spcBef>
                          <a:spcPts val="0"/>
                        </a:spcBef>
                        <a:spcAft>
                          <a:spcPts val="0"/>
                        </a:spcAft>
                        <a:buClr>
                          <a:schemeClr val="dk1"/>
                        </a:buClr>
                        <a:buSzPts val="1700"/>
                        <a:buFont typeface="Caveat"/>
                        <a:buNone/>
                      </a:pPr>
                      <a:r>
                        <a:rPr lang="en-US" sz="1700" u="none" cap="none" strike="noStrike">
                          <a:latin typeface="Caveat"/>
                          <a:ea typeface="Caveat"/>
                          <a:cs typeface="Caveat"/>
                          <a:sym typeface="Caveat"/>
                        </a:rPr>
                        <a:t>-1.2</a:t>
                      </a:r>
                      <a:endParaRPr sz="1700" u="none" cap="none" strike="noStrike">
                        <a:latin typeface="Caveat"/>
                        <a:ea typeface="Caveat"/>
                        <a:cs typeface="Caveat"/>
                        <a:sym typeface="Caveat"/>
                      </a:endParaRPr>
                    </a:p>
                  </a:txBody>
                  <a:tcPr marT="121900" marB="121900" marR="121900" marL="121900">
                    <a:solidFill>
                      <a:srgbClr val="B6D7A8"/>
                    </a:solidFill>
                  </a:tcPr>
                </a:tc>
                <a:tc>
                  <a:txBody>
                    <a:bodyPr/>
                    <a:lstStyle/>
                    <a:p>
                      <a:pPr indent="0" lvl="0" marL="0" marR="0" rtl="0" algn="l">
                        <a:lnSpc>
                          <a:spcPct val="100000"/>
                        </a:lnSpc>
                        <a:spcBef>
                          <a:spcPts val="0"/>
                        </a:spcBef>
                        <a:spcAft>
                          <a:spcPts val="0"/>
                        </a:spcAft>
                        <a:buClr>
                          <a:schemeClr val="dk1"/>
                        </a:buClr>
                        <a:buSzPts val="1700"/>
                        <a:buFont typeface="Caveat"/>
                        <a:buNone/>
                      </a:pPr>
                      <a:r>
                        <a:rPr lang="en-US" sz="1700" u="none" cap="none" strike="noStrike">
                          <a:latin typeface="Caveat"/>
                          <a:ea typeface="Caveat"/>
                          <a:cs typeface="Caveat"/>
                          <a:sym typeface="Caveat"/>
                        </a:rPr>
                        <a:t>-0.6</a:t>
                      </a:r>
                      <a:endParaRPr sz="1700" u="none" cap="none" strike="noStrike">
                        <a:latin typeface="Caveat"/>
                        <a:ea typeface="Caveat"/>
                        <a:cs typeface="Caveat"/>
                        <a:sym typeface="Caveat"/>
                      </a:endParaRPr>
                    </a:p>
                  </a:txBody>
                  <a:tcPr marT="121900" marB="121900" marR="121900" marL="121900">
                    <a:solidFill>
                      <a:srgbClr val="B6D7A8"/>
                    </a:solidFill>
                  </a:tcPr>
                </a:tc>
                <a:tc>
                  <a:txBody>
                    <a:bodyPr/>
                    <a:lstStyle/>
                    <a:p>
                      <a:pPr indent="0" lvl="0" marL="0" marR="0" rtl="0" algn="l">
                        <a:lnSpc>
                          <a:spcPct val="100000"/>
                        </a:lnSpc>
                        <a:spcBef>
                          <a:spcPts val="0"/>
                        </a:spcBef>
                        <a:spcAft>
                          <a:spcPts val="0"/>
                        </a:spcAft>
                        <a:buClr>
                          <a:schemeClr val="dk1"/>
                        </a:buClr>
                        <a:buSzPts val="1700"/>
                        <a:buFont typeface="Caveat"/>
                        <a:buNone/>
                      </a:pPr>
                      <a:r>
                        <a:rPr lang="en-US" sz="1700" u="none" cap="none" strike="noStrike">
                          <a:latin typeface="Caveat"/>
                          <a:ea typeface="Caveat"/>
                          <a:cs typeface="Caveat"/>
                          <a:sym typeface="Caveat"/>
                        </a:rPr>
                        <a:t>...</a:t>
                      </a:r>
                      <a:endParaRPr sz="1700" u="none" cap="none" strike="noStrike">
                        <a:latin typeface="Caveat"/>
                        <a:ea typeface="Caveat"/>
                        <a:cs typeface="Caveat"/>
                        <a:sym typeface="Caveat"/>
                      </a:endParaRPr>
                    </a:p>
                  </a:txBody>
                  <a:tcPr marT="121900" marB="121900" marR="121900" marL="121900">
                    <a:solidFill>
                      <a:srgbClr val="B6D7A8"/>
                    </a:solidFill>
                  </a:tcPr>
                </a:tc>
              </a:tr>
              <a:tr h="479875">
                <a:tc>
                  <a:txBody>
                    <a:bodyPr/>
                    <a:lstStyle/>
                    <a:p>
                      <a:pPr indent="0" lvl="0" marL="0" marR="0" rtl="0" algn="l">
                        <a:lnSpc>
                          <a:spcPct val="100000"/>
                        </a:lnSpc>
                        <a:spcBef>
                          <a:spcPts val="0"/>
                        </a:spcBef>
                        <a:spcAft>
                          <a:spcPts val="0"/>
                        </a:spcAft>
                        <a:buClr>
                          <a:schemeClr val="dk1"/>
                        </a:buClr>
                        <a:buSzPts val="1700"/>
                        <a:buFont typeface="Caveat"/>
                        <a:buNone/>
                      </a:pPr>
                      <a:r>
                        <a:rPr b="1" lang="en-US" sz="1700" u="none" cap="none" strike="noStrike">
                          <a:latin typeface="Caveat"/>
                          <a:ea typeface="Caveat"/>
                          <a:cs typeface="Caveat"/>
                          <a:sym typeface="Caveat"/>
                        </a:rPr>
                        <a:t>Red</a:t>
                      </a:r>
                      <a:endParaRPr b="1" sz="1700" u="none" cap="none" strike="noStrike">
                        <a:latin typeface="Caveat"/>
                        <a:ea typeface="Caveat"/>
                        <a:cs typeface="Caveat"/>
                        <a:sym typeface="Caveat"/>
                      </a:endParaRPr>
                    </a:p>
                  </a:txBody>
                  <a:tcPr marT="121900" marB="121900" marR="121900" marL="121900">
                    <a:solidFill>
                      <a:srgbClr val="EA9999"/>
                    </a:solidFill>
                  </a:tcPr>
                </a:tc>
                <a:tc>
                  <a:txBody>
                    <a:bodyPr/>
                    <a:lstStyle/>
                    <a:p>
                      <a:pPr indent="0" lvl="0" marL="0" marR="0" rtl="0" algn="l">
                        <a:lnSpc>
                          <a:spcPct val="100000"/>
                        </a:lnSpc>
                        <a:spcBef>
                          <a:spcPts val="0"/>
                        </a:spcBef>
                        <a:spcAft>
                          <a:spcPts val="0"/>
                        </a:spcAft>
                        <a:buClr>
                          <a:schemeClr val="dk1"/>
                        </a:buClr>
                        <a:buSzPts val="1700"/>
                        <a:buFont typeface="Caveat"/>
                        <a:buNone/>
                      </a:pPr>
                      <a:r>
                        <a:rPr lang="en-US" sz="1700" u="none" cap="none" strike="noStrike">
                          <a:latin typeface="Caveat"/>
                          <a:ea typeface="Caveat"/>
                          <a:cs typeface="Caveat"/>
                          <a:sym typeface="Caveat"/>
                        </a:rPr>
                        <a:t>2.6</a:t>
                      </a:r>
                      <a:endParaRPr sz="1700" u="none" cap="none" strike="noStrike">
                        <a:latin typeface="Caveat"/>
                        <a:ea typeface="Caveat"/>
                        <a:cs typeface="Caveat"/>
                        <a:sym typeface="Caveat"/>
                      </a:endParaRPr>
                    </a:p>
                  </a:txBody>
                  <a:tcPr marT="121900" marB="121900" marR="121900" marL="121900">
                    <a:solidFill>
                      <a:srgbClr val="EA9999"/>
                    </a:solidFill>
                  </a:tcPr>
                </a:tc>
                <a:tc>
                  <a:txBody>
                    <a:bodyPr/>
                    <a:lstStyle/>
                    <a:p>
                      <a:pPr indent="0" lvl="0" marL="0" marR="0" rtl="0" algn="l">
                        <a:lnSpc>
                          <a:spcPct val="100000"/>
                        </a:lnSpc>
                        <a:spcBef>
                          <a:spcPts val="0"/>
                        </a:spcBef>
                        <a:spcAft>
                          <a:spcPts val="0"/>
                        </a:spcAft>
                        <a:buClr>
                          <a:schemeClr val="dk1"/>
                        </a:buClr>
                        <a:buSzPts val="1700"/>
                        <a:buFont typeface="Caveat"/>
                        <a:buNone/>
                      </a:pPr>
                      <a:r>
                        <a:rPr lang="en-US" sz="1700" u="none" cap="none" strike="noStrike">
                          <a:latin typeface="Caveat"/>
                          <a:ea typeface="Caveat"/>
                          <a:cs typeface="Caveat"/>
                          <a:sym typeface="Caveat"/>
                        </a:rPr>
                        <a:t>1.2</a:t>
                      </a:r>
                      <a:endParaRPr sz="1700" u="none" cap="none" strike="noStrike">
                        <a:latin typeface="Caveat"/>
                        <a:ea typeface="Caveat"/>
                        <a:cs typeface="Caveat"/>
                        <a:sym typeface="Caveat"/>
                      </a:endParaRPr>
                    </a:p>
                  </a:txBody>
                  <a:tcPr marT="121900" marB="121900" marR="121900" marL="121900">
                    <a:solidFill>
                      <a:srgbClr val="EA9999"/>
                    </a:solidFill>
                  </a:tcPr>
                </a:tc>
                <a:tc>
                  <a:txBody>
                    <a:bodyPr/>
                    <a:lstStyle/>
                    <a:p>
                      <a:pPr indent="0" lvl="0" marL="0" marR="0" rtl="0" algn="l">
                        <a:lnSpc>
                          <a:spcPct val="100000"/>
                        </a:lnSpc>
                        <a:spcBef>
                          <a:spcPts val="0"/>
                        </a:spcBef>
                        <a:spcAft>
                          <a:spcPts val="0"/>
                        </a:spcAft>
                        <a:buClr>
                          <a:schemeClr val="dk1"/>
                        </a:buClr>
                        <a:buSzPts val="1700"/>
                        <a:buFont typeface="Caveat"/>
                        <a:buNone/>
                      </a:pPr>
                      <a:r>
                        <a:rPr lang="en-US" sz="1700" u="none" cap="none" strike="noStrike">
                          <a:latin typeface="Caveat"/>
                          <a:ea typeface="Caveat"/>
                          <a:cs typeface="Caveat"/>
                          <a:sym typeface="Caveat"/>
                        </a:rPr>
                        <a:t>...</a:t>
                      </a:r>
                      <a:endParaRPr sz="1700" u="none" cap="none" strike="noStrike">
                        <a:latin typeface="Caveat"/>
                        <a:ea typeface="Caveat"/>
                        <a:cs typeface="Caveat"/>
                        <a:sym typeface="Caveat"/>
                      </a:endParaRPr>
                    </a:p>
                  </a:txBody>
                  <a:tcPr marT="121900" marB="121900" marR="121900" marL="121900">
                    <a:solidFill>
                      <a:srgbClr val="EA9999"/>
                    </a:solidFill>
                  </a:tcPr>
                </a:tc>
              </a:tr>
              <a:tr h="620475">
                <a:tc>
                  <a:txBody>
                    <a:bodyPr/>
                    <a:lstStyle/>
                    <a:p>
                      <a:pPr indent="0" lvl="0" marL="0" marR="0" rtl="0" algn="l">
                        <a:lnSpc>
                          <a:spcPct val="100000"/>
                        </a:lnSpc>
                        <a:spcBef>
                          <a:spcPts val="0"/>
                        </a:spcBef>
                        <a:spcAft>
                          <a:spcPts val="0"/>
                        </a:spcAft>
                        <a:buClr>
                          <a:schemeClr val="dk1"/>
                        </a:buClr>
                        <a:buSzPts val="1700"/>
                        <a:buFont typeface="Caveat"/>
                        <a:buNone/>
                      </a:pPr>
                      <a:r>
                        <a:rPr b="1" lang="en-US" sz="1700" u="none" cap="none" strike="noStrike">
                          <a:latin typeface="Caveat"/>
                          <a:ea typeface="Caveat"/>
                          <a:cs typeface="Caveat"/>
                          <a:sym typeface="Caveat"/>
                        </a:rPr>
                        <a:t>Orange</a:t>
                      </a:r>
                      <a:endParaRPr b="1" sz="1700" u="none" cap="none" strike="noStrike">
                        <a:latin typeface="Caveat"/>
                        <a:ea typeface="Caveat"/>
                        <a:cs typeface="Caveat"/>
                        <a:sym typeface="Caveat"/>
                      </a:endParaRPr>
                    </a:p>
                  </a:txBody>
                  <a:tcPr marT="121900" marB="121900" marR="121900" marL="121900">
                    <a:solidFill>
                      <a:srgbClr val="FFD966"/>
                    </a:solidFill>
                  </a:tcPr>
                </a:tc>
                <a:tc>
                  <a:txBody>
                    <a:bodyPr/>
                    <a:lstStyle/>
                    <a:p>
                      <a:pPr indent="0" lvl="0" marL="0" marR="0" rtl="0" algn="l">
                        <a:lnSpc>
                          <a:spcPct val="100000"/>
                        </a:lnSpc>
                        <a:spcBef>
                          <a:spcPts val="0"/>
                        </a:spcBef>
                        <a:spcAft>
                          <a:spcPts val="0"/>
                        </a:spcAft>
                        <a:buClr>
                          <a:schemeClr val="dk1"/>
                        </a:buClr>
                        <a:buSzPts val="1700"/>
                        <a:buFont typeface="Caveat"/>
                        <a:buNone/>
                      </a:pPr>
                      <a:r>
                        <a:rPr lang="en-US" sz="1700" u="none" cap="none" strike="noStrike">
                          <a:latin typeface="Caveat"/>
                          <a:ea typeface="Caveat"/>
                          <a:cs typeface="Caveat"/>
                          <a:sym typeface="Caveat"/>
                        </a:rPr>
                        <a:t>-0.1</a:t>
                      </a:r>
                      <a:endParaRPr sz="1700" u="none" cap="none" strike="noStrike">
                        <a:latin typeface="Caveat"/>
                        <a:ea typeface="Caveat"/>
                        <a:cs typeface="Caveat"/>
                        <a:sym typeface="Caveat"/>
                      </a:endParaRPr>
                    </a:p>
                  </a:txBody>
                  <a:tcPr marT="121900" marB="121900" marR="121900" marL="121900">
                    <a:solidFill>
                      <a:srgbClr val="FFD966"/>
                    </a:solidFill>
                  </a:tcPr>
                </a:tc>
                <a:tc>
                  <a:txBody>
                    <a:bodyPr/>
                    <a:lstStyle/>
                    <a:p>
                      <a:pPr indent="0" lvl="0" marL="0" marR="0" rtl="0" algn="l">
                        <a:lnSpc>
                          <a:spcPct val="100000"/>
                        </a:lnSpc>
                        <a:spcBef>
                          <a:spcPts val="0"/>
                        </a:spcBef>
                        <a:spcAft>
                          <a:spcPts val="0"/>
                        </a:spcAft>
                        <a:buClr>
                          <a:schemeClr val="dk1"/>
                        </a:buClr>
                        <a:buSzPts val="1700"/>
                        <a:buFont typeface="Caveat"/>
                        <a:buNone/>
                      </a:pPr>
                      <a:r>
                        <a:rPr lang="en-US" sz="1700" u="none" cap="none" strike="noStrike">
                          <a:latin typeface="Caveat"/>
                          <a:ea typeface="Caveat"/>
                          <a:cs typeface="Caveat"/>
                          <a:sym typeface="Caveat"/>
                        </a:rPr>
                        <a:t>3.01</a:t>
                      </a:r>
                      <a:endParaRPr sz="1700" u="none" cap="none" strike="noStrike">
                        <a:latin typeface="Caveat"/>
                        <a:ea typeface="Caveat"/>
                        <a:cs typeface="Caveat"/>
                        <a:sym typeface="Caveat"/>
                      </a:endParaRPr>
                    </a:p>
                  </a:txBody>
                  <a:tcPr marT="121900" marB="121900" marR="121900" marL="121900">
                    <a:solidFill>
                      <a:srgbClr val="FFD966"/>
                    </a:solidFill>
                  </a:tcPr>
                </a:tc>
                <a:tc>
                  <a:txBody>
                    <a:bodyPr/>
                    <a:lstStyle/>
                    <a:p>
                      <a:pPr indent="0" lvl="0" marL="0" marR="0" rtl="0" algn="l">
                        <a:lnSpc>
                          <a:spcPct val="100000"/>
                        </a:lnSpc>
                        <a:spcBef>
                          <a:spcPts val="0"/>
                        </a:spcBef>
                        <a:spcAft>
                          <a:spcPts val="0"/>
                        </a:spcAft>
                        <a:buClr>
                          <a:schemeClr val="dk1"/>
                        </a:buClr>
                        <a:buSzPts val="1700"/>
                        <a:buFont typeface="Caveat"/>
                        <a:buNone/>
                      </a:pPr>
                      <a:r>
                        <a:rPr lang="en-US" sz="1700" u="none" cap="none" strike="noStrike">
                          <a:latin typeface="Caveat"/>
                          <a:ea typeface="Caveat"/>
                          <a:cs typeface="Caveat"/>
                          <a:sym typeface="Caveat"/>
                        </a:rPr>
                        <a:t>...</a:t>
                      </a:r>
                      <a:endParaRPr sz="1700" u="none" cap="none" strike="noStrike">
                        <a:latin typeface="Caveat"/>
                        <a:ea typeface="Caveat"/>
                        <a:cs typeface="Caveat"/>
                        <a:sym typeface="Caveat"/>
                      </a:endParaRPr>
                    </a:p>
                  </a:txBody>
                  <a:tcPr marT="121900" marB="121900" marR="121900" marL="121900">
                    <a:solidFill>
                      <a:srgbClr val="FFD966"/>
                    </a:solidFill>
                  </a:tcPr>
                </a:tc>
              </a:tr>
            </a:tbl>
          </a:graphicData>
        </a:graphic>
      </p:graphicFrame>
      <p:sp>
        <p:nvSpPr>
          <p:cNvPr id="696" name="Google Shape;696;p38"/>
          <p:cNvSpPr txBox="1"/>
          <p:nvPr/>
        </p:nvSpPr>
        <p:spPr>
          <a:xfrm>
            <a:off x="8640767" y="3225800"/>
            <a:ext cx="3184300" cy="576800"/>
          </a:xfrm>
          <a:prstGeom prst="rect">
            <a:avLst/>
          </a:prstGeom>
          <a:noFill/>
          <a:ln>
            <a:noFill/>
          </a:ln>
        </p:spPr>
        <p:txBody>
          <a:bodyPr anchorCtr="0" anchor="t"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100"/>
              <a:buFont typeface="Caveat"/>
              <a:buNone/>
            </a:pPr>
            <a:r>
              <a:rPr b="1" i="0" lang="en-US" sz="1733" u="none" cap="none" strike="noStrike">
                <a:solidFill>
                  <a:srgbClr val="000000"/>
                </a:solidFill>
                <a:latin typeface="Caveat"/>
                <a:ea typeface="Caveat"/>
                <a:cs typeface="Caveat"/>
                <a:sym typeface="Caveat"/>
              </a:rPr>
              <a:t>Y = a</a:t>
            </a:r>
            <a:r>
              <a:rPr b="1" baseline="-25000" i="0" lang="en-US" sz="1733" u="none" cap="none" strike="noStrike">
                <a:solidFill>
                  <a:srgbClr val="000000"/>
                </a:solidFill>
                <a:latin typeface="Caveat"/>
                <a:ea typeface="Caveat"/>
                <a:cs typeface="Caveat"/>
                <a:sym typeface="Caveat"/>
              </a:rPr>
              <a:t>1</a:t>
            </a:r>
            <a:r>
              <a:rPr b="1" i="0" lang="en-US" sz="1733" u="none" cap="none" strike="noStrike">
                <a:solidFill>
                  <a:srgbClr val="000000"/>
                </a:solidFill>
                <a:latin typeface="Caveat"/>
                <a:ea typeface="Caveat"/>
                <a:cs typeface="Caveat"/>
                <a:sym typeface="Caveat"/>
              </a:rPr>
              <a:t> X</a:t>
            </a:r>
            <a:r>
              <a:rPr b="1" baseline="-25000" i="0" lang="en-US" sz="1733" u="none" cap="none" strike="noStrike">
                <a:solidFill>
                  <a:srgbClr val="000000"/>
                </a:solidFill>
                <a:latin typeface="Caveat"/>
                <a:ea typeface="Caveat"/>
                <a:cs typeface="Caveat"/>
                <a:sym typeface="Caveat"/>
              </a:rPr>
              <a:t>1 </a:t>
            </a:r>
            <a:r>
              <a:rPr b="1" i="0" lang="en-US" sz="1733" u="none" cap="none" strike="noStrike">
                <a:solidFill>
                  <a:srgbClr val="000000"/>
                </a:solidFill>
                <a:latin typeface="Caveat"/>
                <a:ea typeface="Caveat"/>
                <a:cs typeface="Caveat"/>
                <a:sym typeface="Caveat"/>
              </a:rPr>
              <a:t> + a</a:t>
            </a:r>
            <a:r>
              <a:rPr b="1" baseline="-25000" i="0" lang="en-US" sz="1733" u="none" cap="none" strike="noStrike">
                <a:solidFill>
                  <a:srgbClr val="000000"/>
                </a:solidFill>
                <a:latin typeface="Caveat"/>
                <a:ea typeface="Caveat"/>
                <a:cs typeface="Caveat"/>
                <a:sym typeface="Caveat"/>
              </a:rPr>
              <a:t>2</a:t>
            </a:r>
            <a:r>
              <a:rPr b="1" i="0" lang="en-US" sz="1733" u="none" cap="none" strike="noStrike">
                <a:solidFill>
                  <a:srgbClr val="000000"/>
                </a:solidFill>
                <a:latin typeface="Caveat"/>
                <a:ea typeface="Caveat"/>
                <a:cs typeface="Caveat"/>
                <a:sym typeface="Caveat"/>
              </a:rPr>
              <a:t> X</a:t>
            </a:r>
            <a:r>
              <a:rPr b="1" baseline="-25000" i="0" lang="en-US" sz="1733" u="none" cap="none" strike="noStrike">
                <a:solidFill>
                  <a:srgbClr val="000000"/>
                </a:solidFill>
                <a:latin typeface="Caveat"/>
                <a:ea typeface="Caveat"/>
                <a:cs typeface="Caveat"/>
                <a:sym typeface="Caveat"/>
              </a:rPr>
              <a:t>2</a:t>
            </a:r>
            <a:r>
              <a:rPr b="1" i="0" lang="en-US" sz="1733" u="none" cap="none" strike="noStrike">
                <a:solidFill>
                  <a:srgbClr val="000000"/>
                </a:solidFill>
                <a:latin typeface="Caveat"/>
                <a:ea typeface="Caveat"/>
                <a:cs typeface="Caveat"/>
                <a:sym typeface="Caveat"/>
              </a:rPr>
              <a:t> + a</a:t>
            </a:r>
            <a:r>
              <a:rPr b="1" baseline="-25000" i="0" lang="en-US" sz="1733" u="none" cap="none" strike="noStrike">
                <a:solidFill>
                  <a:srgbClr val="000000"/>
                </a:solidFill>
                <a:latin typeface="Caveat"/>
                <a:ea typeface="Caveat"/>
                <a:cs typeface="Caveat"/>
                <a:sym typeface="Caveat"/>
              </a:rPr>
              <a:t>3</a:t>
            </a:r>
            <a:r>
              <a:rPr b="1" i="0" lang="en-US" sz="1733" u="none" cap="none" strike="noStrike">
                <a:solidFill>
                  <a:srgbClr val="000000"/>
                </a:solidFill>
                <a:latin typeface="Caveat"/>
                <a:ea typeface="Caveat"/>
                <a:cs typeface="Caveat"/>
                <a:sym typeface="Caveat"/>
              </a:rPr>
              <a:t> X</a:t>
            </a:r>
            <a:r>
              <a:rPr b="1" baseline="-25000" i="0" lang="en-US" sz="1733" u="none" cap="none" strike="noStrike">
                <a:solidFill>
                  <a:srgbClr val="000000"/>
                </a:solidFill>
                <a:latin typeface="Caveat"/>
                <a:ea typeface="Caveat"/>
                <a:cs typeface="Caveat"/>
                <a:sym typeface="Caveat"/>
              </a:rPr>
              <a:t>3</a:t>
            </a:r>
            <a:r>
              <a:rPr b="1" i="0" lang="en-US" sz="1733" u="none" cap="none" strike="noStrike">
                <a:solidFill>
                  <a:srgbClr val="000000"/>
                </a:solidFill>
                <a:latin typeface="Caveat"/>
                <a:ea typeface="Caveat"/>
                <a:cs typeface="Caveat"/>
                <a:sym typeface="Caveat"/>
              </a:rPr>
              <a:t> + … </a:t>
            </a:r>
            <a:endParaRPr b="0" i="0" sz="1800" u="none" cap="none" strike="noStrike">
              <a:solidFill>
                <a:srgbClr val="000000"/>
              </a:solidFill>
              <a:latin typeface="Helvetica Neue"/>
              <a:ea typeface="Helvetica Neue"/>
              <a:cs typeface="Helvetica Neue"/>
              <a:sym typeface="Helvetica Neue"/>
            </a:endParaRPr>
          </a:p>
        </p:txBody>
      </p:sp>
      <p:sp>
        <p:nvSpPr>
          <p:cNvPr id="697" name="Google Shape;697;p38"/>
          <p:cNvSpPr txBox="1"/>
          <p:nvPr>
            <p:ph idx="12" type="sldNum"/>
          </p:nvPr>
        </p:nvSpPr>
        <p:spPr>
          <a:xfrm>
            <a:off x="4903573" y="6333331"/>
            <a:ext cx="2743200" cy="3652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888888"/>
                </a:solidFill>
                <a:latin typeface="Calibri"/>
                <a:ea typeface="Calibri"/>
                <a:cs typeface="Calibri"/>
                <a:sym typeface="Calibri"/>
              </a:rPr>
              <a:t>‹#›</a:t>
            </a:fld>
            <a:endParaRPr b="0" i="0" sz="1200" u="none" cap="none" strike="noStrike">
              <a:solidFill>
                <a:srgbClr val="888888"/>
              </a:solidFill>
              <a:latin typeface="Calibri"/>
              <a:ea typeface="Calibri"/>
              <a:cs typeface="Calibri"/>
              <a:sym typeface="Calibri"/>
            </a:endParaRPr>
          </a:p>
        </p:txBody>
      </p:sp>
      <p:sp>
        <p:nvSpPr>
          <p:cNvPr id="698" name="Google Shape;698;p38"/>
          <p:cNvSpPr/>
          <p:nvPr/>
        </p:nvSpPr>
        <p:spPr>
          <a:xfrm>
            <a:off x="10222865" y="2053784"/>
            <a:ext cx="53200" cy="53200"/>
          </a:xfrm>
          <a:prstGeom prst="flowChartConnector">
            <a:avLst/>
          </a:prstGeom>
          <a:solidFill>
            <a:srgbClr val="999999"/>
          </a:solidFill>
          <a:ln cap="flat" cmpd="sng" w="9525">
            <a:solidFill>
              <a:srgbClr val="666666"/>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699" name="Google Shape;699;p38"/>
          <p:cNvSpPr/>
          <p:nvPr/>
        </p:nvSpPr>
        <p:spPr>
          <a:xfrm>
            <a:off x="11035665" y="1647384"/>
            <a:ext cx="53200" cy="53200"/>
          </a:xfrm>
          <a:prstGeom prst="flowChartConnector">
            <a:avLst/>
          </a:prstGeom>
          <a:solidFill>
            <a:srgbClr val="999999"/>
          </a:solidFill>
          <a:ln cap="flat" cmpd="sng" w="9525">
            <a:solidFill>
              <a:srgbClr val="666666"/>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700" name="Google Shape;700;p38"/>
          <p:cNvSpPr/>
          <p:nvPr/>
        </p:nvSpPr>
        <p:spPr>
          <a:xfrm>
            <a:off x="9937065" y="2046384"/>
            <a:ext cx="53200" cy="53200"/>
          </a:xfrm>
          <a:prstGeom prst="flowChartConnector">
            <a:avLst/>
          </a:prstGeom>
          <a:solidFill>
            <a:srgbClr val="999999"/>
          </a:solidFill>
          <a:ln cap="flat" cmpd="sng" w="9525">
            <a:solidFill>
              <a:srgbClr val="666666"/>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701" name="Google Shape;701;p38"/>
          <p:cNvSpPr/>
          <p:nvPr/>
        </p:nvSpPr>
        <p:spPr>
          <a:xfrm>
            <a:off x="9908465" y="1876284"/>
            <a:ext cx="53200" cy="53200"/>
          </a:xfrm>
          <a:prstGeom prst="flowChartConnector">
            <a:avLst/>
          </a:prstGeom>
          <a:solidFill>
            <a:srgbClr val="999999"/>
          </a:solidFill>
          <a:ln cap="flat" cmpd="sng" w="9525">
            <a:solidFill>
              <a:srgbClr val="666666"/>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702" name="Google Shape;702;p38"/>
          <p:cNvSpPr/>
          <p:nvPr/>
        </p:nvSpPr>
        <p:spPr>
          <a:xfrm>
            <a:off x="9786965" y="2004484"/>
            <a:ext cx="53200" cy="53200"/>
          </a:xfrm>
          <a:prstGeom prst="flowChartConnector">
            <a:avLst/>
          </a:prstGeom>
          <a:solidFill>
            <a:srgbClr val="999999"/>
          </a:solidFill>
          <a:ln cap="flat" cmpd="sng" w="9525">
            <a:solidFill>
              <a:srgbClr val="666666"/>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703" name="Google Shape;703;p38"/>
          <p:cNvSpPr/>
          <p:nvPr/>
        </p:nvSpPr>
        <p:spPr>
          <a:xfrm>
            <a:off x="10907965" y="1705584"/>
            <a:ext cx="53200" cy="53200"/>
          </a:xfrm>
          <a:prstGeom prst="flowChartConnector">
            <a:avLst/>
          </a:prstGeom>
          <a:solidFill>
            <a:srgbClr val="999999"/>
          </a:solidFill>
          <a:ln cap="flat" cmpd="sng" w="9525">
            <a:solidFill>
              <a:srgbClr val="666666"/>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704" name="Google Shape;704;p38"/>
          <p:cNvSpPr/>
          <p:nvPr/>
        </p:nvSpPr>
        <p:spPr>
          <a:xfrm>
            <a:off x="10474465" y="1352384"/>
            <a:ext cx="53200" cy="53200"/>
          </a:xfrm>
          <a:prstGeom prst="flowChartConnector">
            <a:avLst/>
          </a:prstGeom>
          <a:solidFill>
            <a:srgbClr val="999999"/>
          </a:solidFill>
          <a:ln cap="flat" cmpd="sng" w="9525">
            <a:solidFill>
              <a:srgbClr val="666666"/>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705" name="Google Shape;705;p38"/>
          <p:cNvSpPr/>
          <p:nvPr/>
        </p:nvSpPr>
        <p:spPr>
          <a:xfrm>
            <a:off x="10982465" y="1758784"/>
            <a:ext cx="53200" cy="53200"/>
          </a:xfrm>
          <a:prstGeom prst="flowChartConnector">
            <a:avLst/>
          </a:prstGeom>
          <a:solidFill>
            <a:srgbClr val="999999"/>
          </a:solidFill>
          <a:ln cap="flat" cmpd="sng" w="9525">
            <a:solidFill>
              <a:srgbClr val="666666"/>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706" name="Google Shape;706;p38"/>
          <p:cNvSpPr/>
          <p:nvPr/>
        </p:nvSpPr>
        <p:spPr>
          <a:xfrm>
            <a:off x="10190932" y="1457784"/>
            <a:ext cx="53200" cy="53200"/>
          </a:xfrm>
          <a:prstGeom prst="flowChartConnector">
            <a:avLst/>
          </a:prstGeom>
          <a:solidFill>
            <a:srgbClr val="999999"/>
          </a:solidFill>
          <a:ln cap="flat" cmpd="sng" w="9525">
            <a:solidFill>
              <a:srgbClr val="666666"/>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707" name="Google Shape;707;p38"/>
          <p:cNvSpPr/>
          <p:nvPr/>
        </p:nvSpPr>
        <p:spPr>
          <a:xfrm>
            <a:off x="10372865" y="1250784"/>
            <a:ext cx="53200" cy="53200"/>
          </a:xfrm>
          <a:prstGeom prst="flowChartConnector">
            <a:avLst/>
          </a:prstGeom>
          <a:solidFill>
            <a:srgbClr val="999999"/>
          </a:solidFill>
          <a:ln cap="flat" cmpd="sng" w="9525">
            <a:solidFill>
              <a:srgbClr val="666666"/>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708" name="Google Shape;708;p38"/>
          <p:cNvSpPr/>
          <p:nvPr/>
        </p:nvSpPr>
        <p:spPr>
          <a:xfrm>
            <a:off x="9106800" y="1297673"/>
            <a:ext cx="2566400" cy="1032600"/>
          </a:xfrm>
          <a:custGeom>
            <a:rect b="b" l="l" r="r" t="t"/>
            <a:pathLst>
              <a:path extrusionOk="0" h="30978" w="76992">
                <a:moveTo>
                  <a:pt x="0" y="21450"/>
                </a:moveTo>
                <a:cubicBezTo>
                  <a:pt x="4206" y="21793"/>
                  <a:pt x="18326" y="27072"/>
                  <a:pt x="25235" y="23510"/>
                </a:cubicBezTo>
                <a:cubicBezTo>
                  <a:pt x="32145" y="19948"/>
                  <a:pt x="32831" y="-1167"/>
                  <a:pt x="41457" y="78"/>
                </a:cubicBezTo>
                <a:cubicBezTo>
                  <a:pt x="50083" y="1323"/>
                  <a:pt x="71070" y="25828"/>
                  <a:pt x="76992" y="30978"/>
                </a:cubicBezTo>
              </a:path>
            </a:pathLst>
          </a:custGeom>
          <a:noFill/>
          <a:ln cap="flat" cmpd="sng" w="9525">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09" name="Google Shape;709;p38"/>
          <p:cNvCxnSpPr/>
          <p:nvPr/>
        </p:nvCxnSpPr>
        <p:spPr>
          <a:xfrm rot="10800000">
            <a:off x="8964300" y="1046584"/>
            <a:ext cx="0" cy="1946209"/>
          </a:xfrm>
          <a:prstGeom prst="straightConnector1">
            <a:avLst/>
          </a:prstGeom>
          <a:noFill/>
          <a:ln cap="flat" cmpd="sng" w="9525">
            <a:solidFill>
              <a:schemeClr val="dk2"/>
            </a:solidFill>
            <a:prstDash val="solid"/>
            <a:round/>
            <a:headEnd len="sm" w="sm" type="none"/>
            <a:tailEnd len="med" w="med" type="triangle"/>
          </a:ln>
        </p:spPr>
      </p:cxnSp>
      <p:cxnSp>
        <p:nvCxnSpPr>
          <p:cNvPr id="710" name="Google Shape;710;p38"/>
          <p:cNvCxnSpPr/>
          <p:nvPr/>
        </p:nvCxnSpPr>
        <p:spPr>
          <a:xfrm>
            <a:off x="8976829" y="2980227"/>
            <a:ext cx="2796000" cy="12400"/>
          </a:xfrm>
          <a:prstGeom prst="straightConnector1">
            <a:avLst/>
          </a:prstGeom>
          <a:noFill/>
          <a:ln cap="flat" cmpd="sng" w="9525">
            <a:solidFill>
              <a:schemeClr val="dk2"/>
            </a:solidFill>
            <a:prstDash val="solid"/>
            <a:round/>
            <a:headEnd len="sm" w="sm" type="none"/>
            <a:tailEnd len="med" w="med" type="triangle"/>
          </a:ln>
        </p:spPr>
      </p:cxnSp>
      <p:sp>
        <p:nvSpPr>
          <p:cNvPr id="711" name="Google Shape;711;p38"/>
          <p:cNvSpPr txBox="1"/>
          <p:nvPr/>
        </p:nvSpPr>
        <p:spPr>
          <a:xfrm>
            <a:off x="10226517" y="2867556"/>
            <a:ext cx="448800" cy="576800"/>
          </a:xfrm>
          <a:prstGeom prst="rect">
            <a:avLst/>
          </a:prstGeom>
          <a:noFill/>
          <a:ln>
            <a:noFill/>
          </a:ln>
        </p:spPr>
        <p:txBody>
          <a:bodyPr anchorCtr="0" anchor="t"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100"/>
              <a:buFont typeface="Caveat"/>
              <a:buNone/>
            </a:pPr>
            <a:r>
              <a:rPr b="1" i="0" lang="en-US" sz="1733" u="none" cap="none" strike="noStrike">
                <a:solidFill>
                  <a:srgbClr val="000000"/>
                </a:solidFill>
                <a:latin typeface="Caveat"/>
                <a:ea typeface="Caveat"/>
                <a:cs typeface="Caveat"/>
                <a:sym typeface="Caveat"/>
              </a:rPr>
              <a:t>X</a:t>
            </a:r>
            <a:r>
              <a:rPr b="1" baseline="-25000" i="0" lang="en-US" sz="1733" u="none" cap="none" strike="noStrike">
                <a:solidFill>
                  <a:srgbClr val="000000"/>
                </a:solidFill>
                <a:latin typeface="Caveat"/>
                <a:ea typeface="Caveat"/>
                <a:cs typeface="Caveat"/>
                <a:sym typeface="Caveat"/>
              </a:rPr>
              <a:t>1 </a:t>
            </a:r>
            <a:endParaRPr b="0" i="0" sz="1800" u="none" cap="none" strike="noStrike">
              <a:solidFill>
                <a:srgbClr val="000000"/>
              </a:solidFill>
              <a:latin typeface="Helvetica Neue"/>
              <a:ea typeface="Helvetica Neue"/>
              <a:cs typeface="Helvetica Neue"/>
              <a:sym typeface="Helvetica Neue"/>
            </a:endParaRPr>
          </a:p>
        </p:txBody>
      </p:sp>
      <p:sp>
        <p:nvSpPr>
          <p:cNvPr id="712" name="Google Shape;712;p38"/>
          <p:cNvSpPr txBox="1"/>
          <p:nvPr/>
        </p:nvSpPr>
        <p:spPr>
          <a:xfrm>
            <a:off x="8640767" y="1657144"/>
            <a:ext cx="448800" cy="576800"/>
          </a:xfrm>
          <a:prstGeom prst="rect">
            <a:avLst/>
          </a:prstGeom>
          <a:noFill/>
          <a:ln>
            <a:noFill/>
          </a:ln>
        </p:spPr>
        <p:txBody>
          <a:bodyPr anchorCtr="0" anchor="t"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100"/>
              <a:buFont typeface="Caveat"/>
              <a:buNone/>
            </a:pPr>
            <a:r>
              <a:rPr b="1" i="0" lang="en-US" sz="1733" u="none" cap="none" strike="noStrike">
                <a:solidFill>
                  <a:srgbClr val="000000"/>
                </a:solidFill>
                <a:latin typeface="Caveat"/>
                <a:ea typeface="Caveat"/>
                <a:cs typeface="Caveat"/>
                <a:sym typeface="Caveat"/>
              </a:rPr>
              <a:t>Y</a:t>
            </a:r>
            <a:endParaRPr b="0" i="0" sz="1800" u="none" cap="none" strike="noStrike">
              <a:solidFill>
                <a:srgbClr val="000000"/>
              </a:solidFill>
              <a:latin typeface="Helvetica Neue"/>
              <a:ea typeface="Helvetica Neue"/>
              <a:cs typeface="Helvetica Neue"/>
              <a:sym typeface="Helvetica Neue"/>
            </a:endParaRPr>
          </a:p>
        </p:txBody>
      </p:sp>
      <p:grpSp>
        <p:nvGrpSpPr>
          <p:cNvPr id="713" name="Google Shape;713;p38"/>
          <p:cNvGrpSpPr/>
          <p:nvPr/>
        </p:nvGrpSpPr>
        <p:grpSpPr>
          <a:xfrm>
            <a:off x="518643" y="5724591"/>
            <a:ext cx="11263725" cy="1018755"/>
            <a:chOff x="583379" y="5630859"/>
            <a:chExt cx="11263725" cy="1018755"/>
          </a:xfrm>
        </p:grpSpPr>
        <p:sp>
          <p:nvSpPr>
            <p:cNvPr id="714" name="Google Shape;714;p38"/>
            <p:cNvSpPr/>
            <p:nvPr/>
          </p:nvSpPr>
          <p:spPr>
            <a:xfrm>
              <a:off x="583380" y="5630859"/>
              <a:ext cx="1404690" cy="480960"/>
            </a:xfrm>
            <a:prstGeom prst="roundRect">
              <a:avLst>
                <a:gd fmla="val 16667" name="adj"/>
              </a:avLst>
            </a:prstGeom>
            <a:solidFill>
              <a:srgbClr val="7F7F7F"/>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FFFFFF"/>
                </a:buClr>
                <a:buSzPts val="1800"/>
                <a:buFont typeface="Rockwell"/>
                <a:buNone/>
              </a:pPr>
              <a:r>
                <a:rPr b="1" i="0" lang="en-US" sz="1800" u="none" cap="none" strike="noStrike">
                  <a:solidFill>
                    <a:srgbClr val="FFFFFF"/>
                  </a:solidFill>
                  <a:latin typeface="Rockwell"/>
                  <a:ea typeface="Rockwell"/>
                  <a:cs typeface="Rockwell"/>
                  <a:sym typeface="Rockwell"/>
                </a:rPr>
                <a:t>METHOD</a:t>
              </a:r>
              <a:endParaRPr b="1" i="0" sz="1800" u="none" cap="none" strike="noStrike">
                <a:solidFill>
                  <a:srgbClr val="FFFFFF"/>
                </a:solidFill>
                <a:latin typeface="Rockwell"/>
                <a:ea typeface="Rockwell"/>
                <a:cs typeface="Rockwell"/>
                <a:sym typeface="Rockwell"/>
              </a:endParaRPr>
            </a:p>
          </p:txBody>
        </p:sp>
        <p:sp>
          <p:nvSpPr>
            <p:cNvPr id="715" name="Google Shape;715;p38"/>
            <p:cNvSpPr/>
            <p:nvPr/>
          </p:nvSpPr>
          <p:spPr>
            <a:xfrm>
              <a:off x="583379" y="6055205"/>
              <a:ext cx="11263725" cy="594409"/>
            </a:xfrm>
            <a:prstGeom prst="rect">
              <a:avLst/>
            </a:prstGeom>
            <a:solidFill>
              <a:srgbClr val="D8D8D8"/>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Rockwell"/>
                <a:buNone/>
              </a:pPr>
              <a:r>
                <a:rPr b="0" i="0" lang="en-US" sz="1800" u="none" cap="none" strike="noStrike">
                  <a:solidFill>
                    <a:srgbClr val="000000"/>
                  </a:solidFill>
                  <a:latin typeface="Rockwell"/>
                  <a:ea typeface="Rockwell"/>
                  <a:cs typeface="Rockwell"/>
                  <a:sym typeface="Rockwell"/>
                </a:rPr>
                <a:t>Alipourfard, Burghardt &amp; Lerman (2021) </a:t>
              </a:r>
              <a:r>
                <a:rPr b="0" i="1" lang="en-US" sz="1800" u="none" cap="none" strike="noStrike">
                  <a:solidFill>
                    <a:srgbClr val="000000"/>
                  </a:solidFill>
                  <a:latin typeface="Rockwell"/>
                  <a:ea typeface="Rockwell"/>
                  <a:cs typeface="Rockwell"/>
                  <a:sym typeface="Rockwell"/>
                </a:rPr>
                <a:t>Disaggregation via Gaussian Regression for Robust Analysis of Heterogeneous Data. </a:t>
              </a:r>
              <a:r>
                <a:rPr b="0" i="0" lang="en-US" sz="1800" u="none" cap="none" strike="noStrike">
                  <a:solidFill>
                    <a:srgbClr val="000000"/>
                  </a:solidFill>
                  <a:latin typeface="Rockwell"/>
                  <a:ea typeface="Rockwell"/>
                  <a:cs typeface="Rockwell"/>
                  <a:sym typeface="Rockwell"/>
                </a:rPr>
                <a:t>Handbook on CSS</a:t>
              </a:r>
              <a:r>
                <a:rPr b="0" i="1" lang="en-US" sz="1800" u="none" cap="none" strike="noStrike">
                  <a:solidFill>
                    <a:srgbClr val="000000"/>
                  </a:solidFill>
                  <a:latin typeface="Rockwell"/>
                  <a:ea typeface="Rockwell"/>
                  <a:cs typeface="Rockwell"/>
                  <a:sym typeface="Rockwell"/>
                </a:rPr>
                <a:t>. Code: </a:t>
              </a:r>
              <a:r>
                <a:rPr b="0" i="0" lang="en-US" sz="1800" u="sng" cap="none" strike="noStrike">
                  <a:solidFill>
                    <a:srgbClr val="0432FF"/>
                  </a:solidFill>
                  <a:latin typeface="Rockwell"/>
                  <a:ea typeface="Rockwell"/>
                  <a:cs typeface="Rockwell"/>
                  <a:sym typeface="Rockwell"/>
                  <a:hlinkClick r:id="rId3">
                    <a:extLst>
                      <a:ext uri="{A12FA001-AC4F-418D-AE19-62706E023703}">
                        <ahyp:hlinkClr val="tx"/>
                      </a:ext>
                    </a:extLst>
                  </a:hlinkClick>
                </a:rPr>
                <a:t>https://github.com/ninoch/DoGR</a:t>
              </a:r>
              <a:endParaRPr b="0" i="0" sz="1800" u="sng" cap="none" strike="noStrike">
                <a:solidFill>
                  <a:srgbClr val="0432FF"/>
                </a:solidFill>
                <a:latin typeface="Rockwell"/>
                <a:ea typeface="Rockwell"/>
                <a:cs typeface="Rockwell"/>
                <a:sym typeface="Rockwell"/>
              </a:endParaRPr>
            </a:p>
          </p:txBody>
        </p:sp>
      </p:gr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9" name="Shape 719"/>
        <p:cNvGrpSpPr/>
        <p:nvPr/>
      </p:nvGrpSpPr>
      <p:grpSpPr>
        <a:xfrm>
          <a:off x="0" y="0"/>
          <a:ext cx="0" cy="0"/>
          <a:chOff x="0" y="0"/>
          <a:chExt cx="0" cy="0"/>
        </a:xfrm>
      </p:grpSpPr>
      <p:sp>
        <p:nvSpPr>
          <p:cNvPr id="720" name="Google Shape;720;p39"/>
          <p:cNvSpPr txBox="1"/>
          <p:nvPr>
            <p:ph type="title"/>
          </p:nvPr>
        </p:nvSpPr>
        <p:spPr>
          <a:xfrm>
            <a:off x="838200" y="375516"/>
            <a:ext cx="10515600" cy="1325563"/>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dk1"/>
              </a:buClr>
              <a:buSzPts val="4400"/>
              <a:buFont typeface="Rockwell"/>
              <a:buNone/>
            </a:pPr>
            <a:r>
              <a:rPr lang="en-US"/>
              <a:t>Illustration on Wine Data (UCI)</a:t>
            </a:r>
            <a:endParaRPr/>
          </a:p>
        </p:txBody>
      </p:sp>
      <p:pic>
        <p:nvPicPr>
          <p:cNvPr descr="A glass of red wine&#10;&#10;Description generated with very high confidence" id="721" name="Google Shape;721;p39"/>
          <p:cNvPicPr preferRelativeResize="0"/>
          <p:nvPr/>
        </p:nvPicPr>
        <p:blipFill rotWithShape="1">
          <a:blip r:embed="rId3">
            <a:alphaModFix/>
          </a:blip>
          <a:srcRect b="0" l="0" r="0" t="0"/>
          <a:stretch/>
        </p:blipFill>
        <p:spPr>
          <a:xfrm>
            <a:off x="371835" y="2942125"/>
            <a:ext cx="1555137" cy="2332706"/>
          </a:xfrm>
          <a:prstGeom prst="rect">
            <a:avLst/>
          </a:prstGeom>
          <a:noFill/>
          <a:ln>
            <a:noFill/>
          </a:ln>
        </p:spPr>
      </p:pic>
      <p:sp>
        <p:nvSpPr>
          <p:cNvPr id="722" name="Google Shape;722;p39"/>
          <p:cNvSpPr txBox="1"/>
          <p:nvPr/>
        </p:nvSpPr>
        <p:spPr>
          <a:xfrm>
            <a:off x="2559085" y="2439285"/>
            <a:ext cx="3269222" cy="378561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Calibri"/>
              <a:buNone/>
            </a:pPr>
            <a:r>
              <a:rPr b="0" i="0" lang="en-US" sz="2000" u="sng" cap="none" strike="noStrike">
                <a:solidFill>
                  <a:srgbClr val="000000"/>
                </a:solidFill>
                <a:latin typeface="Calibri"/>
                <a:ea typeface="Calibri"/>
                <a:cs typeface="Calibri"/>
                <a:sym typeface="Calibri"/>
              </a:rPr>
              <a:t>Groups</a:t>
            </a:r>
            <a:r>
              <a:rPr b="0" i="0" lang="en-US" sz="2000" u="none" cap="none" strike="noStrike">
                <a:solidFill>
                  <a:srgbClr val="000000"/>
                </a:solidFill>
                <a:latin typeface="Calibri"/>
                <a:ea typeface="Calibri"/>
                <a:cs typeface="Calibri"/>
                <a:sym typeface="Calibri"/>
              </a:rPr>
              <a:t> </a:t>
            </a:r>
            <a:endParaRPr b="0" i="0" sz="2000" u="sng" cap="none" strike="noStrike">
              <a:solidFill>
                <a:srgbClr val="000000"/>
              </a:solidFill>
              <a:latin typeface="Calibri"/>
              <a:ea typeface="Calibri"/>
              <a:cs typeface="Calibri"/>
              <a:sym typeface="Calibri"/>
            </a:endParaRPr>
          </a:p>
          <a:p>
            <a:pPr indent="-342900" lvl="0" marL="342900" marR="0" rtl="0" algn="l">
              <a:lnSpc>
                <a:spcPct val="100000"/>
              </a:lnSpc>
              <a:spcBef>
                <a:spcPts val="0"/>
              </a:spcBef>
              <a:spcAft>
                <a:spcPts val="0"/>
              </a:spcAft>
              <a:buClr>
                <a:srgbClr val="000000"/>
              </a:buClr>
              <a:buSzPts val="2000"/>
              <a:buFont typeface="Arial"/>
              <a:buChar char="•"/>
            </a:pPr>
            <a:r>
              <a:rPr b="0" i="0" lang="en-US" sz="2000" u="none" cap="none" strike="noStrike">
                <a:solidFill>
                  <a:srgbClr val="000000"/>
                </a:solidFill>
                <a:latin typeface="Calibri"/>
                <a:ea typeface="Calibri"/>
                <a:cs typeface="Calibri"/>
                <a:sym typeface="Calibri"/>
              </a:rPr>
              <a:t>Red vs White wine</a:t>
            </a:r>
            <a:endParaRPr/>
          </a:p>
          <a:p>
            <a:pPr indent="0" lvl="0" marL="0" marR="0" rtl="0" algn="l">
              <a:lnSpc>
                <a:spcPct val="100000"/>
              </a:lnSpc>
              <a:spcBef>
                <a:spcPts val="0"/>
              </a:spcBef>
              <a:spcAft>
                <a:spcPts val="0"/>
              </a:spcAft>
              <a:buClr>
                <a:schemeClr val="dk1"/>
              </a:buClr>
              <a:buSzPts val="2000"/>
              <a:buFont typeface="Calibri"/>
              <a:buNone/>
            </a:pPr>
            <a:r>
              <a:t/>
            </a:r>
            <a:endParaRPr b="0" i="0" sz="20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000"/>
              <a:buFont typeface="Calibri"/>
              <a:buNone/>
            </a:pPr>
            <a:r>
              <a:rPr b="0" i="0" lang="en-US" sz="2000" u="sng" cap="none" strike="noStrike">
                <a:solidFill>
                  <a:srgbClr val="000000"/>
                </a:solidFill>
                <a:latin typeface="Calibri"/>
                <a:ea typeface="Calibri"/>
                <a:cs typeface="Calibri"/>
                <a:sym typeface="Calibri"/>
              </a:rPr>
              <a:t>Outcome</a:t>
            </a:r>
            <a:endParaRPr b="0" i="0" sz="1800" u="none" cap="none" strike="noStrike">
              <a:solidFill>
                <a:srgbClr val="000000"/>
              </a:solidFill>
              <a:latin typeface="Calibri"/>
              <a:ea typeface="Calibri"/>
              <a:cs typeface="Calibri"/>
              <a:sym typeface="Calibri"/>
            </a:endParaRPr>
          </a:p>
          <a:p>
            <a:pPr indent="-342900" lvl="0" marL="342900" marR="0" rtl="0" algn="l">
              <a:lnSpc>
                <a:spcPct val="100000"/>
              </a:lnSpc>
              <a:spcBef>
                <a:spcPts val="0"/>
              </a:spcBef>
              <a:spcAft>
                <a:spcPts val="0"/>
              </a:spcAft>
              <a:buClr>
                <a:srgbClr val="000000"/>
              </a:buClr>
              <a:buSzPts val="2000"/>
              <a:buFont typeface="Arial"/>
              <a:buChar char="•"/>
            </a:pPr>
            <a:r>
              <a:rPr b="0" i="0" lang="en-US" sz="2000" u="none" cap="none" strike="noStrike">
                <a:solidFill>
                  <a:srgbClr val="000000"/>
                </a:solidFill>
                <a:latin typeface="Calibri"/>
                <a:ea typeface="Calibri"/>
                <a:cs typeface="Calibri"/>
                <a:sym typeface="Calibri"/>
              </a:rPr>
              <a:t>Wine quality</a:t>
            </a:r>
            <a:endParaRPr b="0" i="0" sz="1800" u="none" cap="none" strike="noStrike">
              <a:solidFill>
                <a:srgbClr val="000000"/>
              </a:solidFill>
              <a:latin typeface="Calibri"/>
              <a:ea typeface="Calibri"/>
              <a:cs typeface="Calibri"/>
              <a:sym typeface="Calibri"/>
            </a:endParaRPr>
          </a:p>
          <a:p>
            <a:pPr indent="-215900" lvl="0" marL="34290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000"/>
              <a:buFont typeface="Calibri"/>
              <a:buNone/>
            </a:pPr>
            <a:r>
              <a:rPr b="0" i="0" lang="en-US" sz="2000" u="sng" cap="none" strike="noStrike">
                <a:solidFill>
                  <a:srgbClr val="000000"/>
                </a:solidFill>
                <a:latin typeface="Calibri"/>
                <a:ea typeface="Calibri"/>
                <a:cs typeface="Calibri"/>
                <a:sym typeface="Calibri"/>
              </a:rPr>
              <a:t>Dimensions</a:t>
            </a:r>
            <a:endParaRPr b="0" i="0" sz="1800" u="none" cap="none" strike="noStrike">
              <a:solidFill>
                <a:srgbClr val="000000"/>
              </a:solidFill>
              <a:latin typeface="Calibri"/>
              <a:ea typeface="Calibri"/>
              <a:cs typeface="Calibri"/>
              <a:sym typeface="Calibri"/>
            </a:endParaRPr>
          </a:p>
          <a:p>
            <a:pPr indent="-285750" lvl="0" marL="285750" marR="0" rtl="0" algn="l">
              <a:lnSpc>
                <a:spcPct val="100000"/>
              </a:lnSpc>
              <a:spcBef>
                <a:spcPts val="0"/>
              </a:spcBef>
              <a:spcAft>
                <a:spcPts val="0"/>
              </a:spcAft>
              <a:buClr>
                <a:srgbClr val="000000"/>
              </a:buClr>
              <a:buSzPts val="2000"/>
              <a:buFont typeface="Arial"/>
              <a:buChar char="•"/>
            </a:pPr>
            <a:r>
              <a:rPr b="0" i="0" lang="en-US" sz="2000" u="none" cap="none" strike="noStrike">
                <a:solidFill>
                  <a:srgbClr val="000000"/>
                </a:solidFill>
                <a:latin typeface="Calibri"/>
                <a:ea typeface="Calibri"/>
                <a:cs typeface="Calibri"/>
                <a:sym typeface="Calibri"/>
              </a:rPr>
              <a:t>Citric acid,</a:t>
            </a:r>
            <a:endParaRPr b="0" i="0" sz="1800" u="none" cap="none" strike="noStrike">
              <a:solidFill>
                <a:srgbClr val="000000"/>
              </a:solidFill>
              <a:latin typeface="Calibri"/>
              <a:ea typeface="Calibri"/>
              <a:cs typeface="Calibri"/>
              <a:sym typeface="Calibri"/>
            </a:endParaRPr>
          </a:p>
          <a:p>
            <a:pPr indent="-285750" lvl="0" marL="285750" marR="0" rtl="0" algn="l">
              <a:lnSpc>
                <a:spcPct val="100000"/>
              </a:lnSpc>
              <a:spcBef>
                <a:spcPts val="0"/>
              </a:spcBef>
              <a:spcAft>
                <a:spcPts val="0"/>
              </a:spcAft>
              <a:buClr>
                <a:srgbClr val="000000"/>
              </a:buClr>
              <a:buSzPts val="2000"/>
              <a:buFont typeface="Arial"/>
              <a:buChar char="•"/>
            </a:pPr>
            <a:r>
              <a:rPr b="0" i="0" lang="en-US" sz="2000" u="none" cap="none" strike="noStrike">
                <a:solidFill>
                  <a:srgbClr val="000000"/>
                </a:solidFill>
                <a:latin typeface="Calibri"/>
                <a:ea typeface="Calibri"/>
                <a:cs typeface="Calibri"/>
                <a:sym typeface="Calibri"/>
              </a:rPr>
              <a:t>Chlorides,</a:t>
            </a:r>
            <a:endParaRPr b="0" i="0" sz="1800" u="none" cap="none" strike="noStrike">
              <a:solidFill>
                <a:srgbClr val="000000"/>
              </a:solidFill>
              <a:latin typeface="Calibri"/>
              <a:ea typeface="Calibri"/>
              <a:cs typeface="Calibri"/>
              <a:sym typeface="Calibri"/>
            </a:endParaRPr>
          </a:p>
          <a:p>
            <a:pPr indent="-285750" lvl="0" marL="285750" marR="0" rtl="0" algn="l">
              <a:lnSpc>
                <a:spcPct val="100000"/>
              </a:lnSpc>
              <a:spcBef>
                <a:spcPts val="0"/>
              </a:spcBef>
              <a:spcAft>
                <a:spcPts val="0"/>
              </a:spcAft>
              <a:buClr>
                <a:srgbClr val="000000"/>
              </a:buClr>
              <a:buSzPts val="2000"/>
              <a:buFont typeface="Arial"/>
              <a:buChar char="•"/>
            </a:pPr>
            <a:r>
              <a:rPr b="0" i="0" lang="en-US" sz="2000" u="none" cap="none" strike="noStrike">
                <a:solidFill>
                  <a:srgbClr val="000000"/>
                </a:solidFill>
                <a:latin typeface="Calibri"/>
                <a:ea typeface="Calibri"/>
                <a:cs typeface="Calibri"/>
                <a:sym typeface="Calibri"/>
              </a:rPr>
              <a:t>Free Sulfur Dioxide (SO2),</a:t>
            </a:r>
            <a:endParaRPr b="0" i="0" sz="1800" u="none" cap="none" strike="noStrike">
              <a:solidFill>
                <a:srgbClr val="000000"/>
              </a:solidFill>
              <a:latin typeface="Calibri"/>
              <a:ea typeface="Calibri"/>
              <a:cs typeface="Calibri"/>
              <a:sym typeface="Calibri"/>
            </a:endParaRPr>
          </a:p>
          <a:p>
            <a:pPr indent="-285750" lvl="0" marL="285750" marR="0" rtl="0" algn="l">
              <a:lnSpc>
                <a:spcPct val="100000"/>
              </a:lnSpc>
              <a:spcBef>
                <a:spcPts val="0"/>
              </a:spcBef>
              <a:spcAft>
                <a:spcPts val="0"/>
              </a:spcAft>
              <a:buClr>
                <a:srgbClr val="000000"/>
              </a:buClr>
              <a:buSzPts val="2000"/>
              <a:buFont typeface="Arial"/>
              <a:buChar char="•"/>
            </a:pPr>
            <a:r>
              <a:rPr b="0" i="0" lang="en-US" sz="2000" u="none" cap="none" strike="noStrike">
                <a:solidFill>
                  <a:srgbClr val="000000"/>
                </a:solidFill>
                <a:latin typeface="Calibri"/>
                <a:ea typeface="Calibri"/>
                <a:cs typeface="Calibri"/>
                <a:sym typeface="Calibri"/>
              </a:rPr>
              <a:t>Residual sugars,</a:t>
            </a:r>
            <a:endParaRPr b="0" i="0" sz="1800" u="none" cap="none" strike="noStrike">
              <a:solidFill>
                <a:srgbClr val="000000"/>
              </a:solidFill>
              <a:latin typeface="Calibri"/>
              <a:ea typeface="Calibri"/>
              <a:cs typeface="Calibri"/>
              <a:sym typeface="Calibri"/>
            </a:endParaRPr>
          </a:p>
          <a:p>
            <a:pPr indent="-285750" lvl="0" marL="285750" marR="0" rtl="0" algn="l">
              <a:lnSpc>
                <a:spcPct val="100000"/>
              </a:lnSpc>
              <a:spcBef>
                <a:spcPts val="0"/>
              </a:spcBef>
              <a:spcAft>
                <a:spcPts val="0"/>
              </a:spcAft>
              <a:buClr>
                <a:srgbClr val="000000"/>
              </a:buClr>
              <a:buSzPts val="2000"/>
              <a:buFont typeface="Arial"/>
              <a:buChar char="•"/>
            </a:pPr>
            <a:r>
              <a:rPr b="0" i="0" lang="en-US" sz="2000" u="none" cap="none" strike="noStrike">
                <a:solidFill>
                  <a:srgbClr val="000000"/>
                </a:solidFill>
                <a:latin typeface="Calibri"/>
                <a:ea typeface="Calibri"/>
                <a:cs typeface="Calibri"/>
                <a:sym typeface="Calibri"/>
              </a:rPr>
              <a:t>…</a:t>
            </a:r>
            <a:endParaRPr b="0" i="0" sz="1800" u="none" cap="none" strike="noStrike">
              <a:solidFill>
                <a:srgbClr val="000000"/>
              </a:solidFill>
              <a:latin typeface="Calibri"/>
              <a:ea typeface="Calibri"/>
              <a:cs typeface="Calibri"/>
              <a:sym typeface="Calibri"/>
            </a:endParaRPr>
          </a:p>
        </p:txBody>
      </p:sp>
      <p:graphicFrame>
        <p:nvGraphicFramePr>
          <p:cNvPr id="723" name="Google Shape;723;p39"/>
          <p:cNvGraphicFramePr/>
          <p:nvPr/>
        </p:nvGraphicFramePr>
        <p:xfrm>
          <a:off x="6231750" y="2942125"/>
          <a:ext cx="3000000" cy="3000000"/>
        </p:xfrm>
        <a:graphic>
          <a:graphicData uri="http://schemas.openxmlformats.org/drawingml/2006/table">
            <a:tbl>
              <a:tblPr>
                <a:noFill/>
                <a:tableStyleId>{70802284-D8C6-445B-8682-12D91DDE9460}</a:tableStyleId>
              </a:tblPr>
              <a:tblGrid>
                <a:gridCol w="1144250"/>
                <a:gridCol w="1335725"/>
                <a:gridCol w="709075"/>
                <a:gridCol w="808025"/>
                <a:gridCol w="1154325"/>
                <a:gridCol w="437000"/>
              </a:tblGrid>
              <a:tr h="1005850">
                <a:tc>
                  <a:txBody>
                    <a:bodyPr/>
                    <a:lstStyle/>
                    <a:p>
                      <a:pPr indent="0" lvl="0" marL="0" marR="0" rtl="0" algn="l">
                        <a:spcBef>
                          <a:spcPts val="0"/>
                        </a:spcBef>
                        <a:spcAft>
                          <a:spcPts val="0"/>
                        </a:spcAft>
                        <a:buClr>
                          <a:schemeClr val="dk1"/>
                        </a:buClr>
                        <a:buSzPts val="1800"/>
                        <a:buFont typeface="Calibri"/>
                        <a:buNone/>
                      </a:pPr>
                      <a:r>
                        <a:t/>
                      </a:r>
                      <a:endParaRPr sz="1800" u="none" cap="none" strike="noStrike"/>
                    </a:p>
                  </a:txBody>
                  <a:tcPr marT="45725" marB="45725" marR="91450" marL="91450">
                    <a:lnL cap="flat" cmpd="sng" w="9525">
                      <a:solidFill>
                        <a:srgbClr val="000000">
                          <a:alpha val="0"/>
                        </a:srgbClr>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Clr>
                          <a:schemeClr val="dk1"/>
                        </a:buClr>
                        <a:buSzPts val="2000"/>
                        <a:buFont typeface="Calibri"/>
                        <a:buNone/>
                      </a:pPr>
                      <a:r>
                        <a:rPr lang="en-US" sz="2000" u="none" cap="none" strike="noStrike"/>
                        <a:t>outcome:</a:t>
                      </a:r>
                      <a:endParaRPr/>
                    </a:p>
                    <a:p>
                      <a:pPr indent="0" lvl="0" marL="0" marR="0" rtl="0" algn="l">
                        <a:spcBef>
                          <a:spcPts val="0"/>
                        </a:spcBef>
                        <a:spcAft>
                          <a:spcPts val="0"/>
                        </a:spcAft>
                        <a:buClr>
                          <a:schemeClr val="dk1"/>
                        </a:buClr>
                        <a:buSzPts val="2000"/>
                        <a:buFont typeface="Calibri"/>
                        <a:buNone/>
                      </a:pPr>
                      <a:r>
                        <a:rPr lang="en-US" sz="2000" u="none" cap="none" strike="noStrike"/>
                        <a:t>quality</a:t>
                      </a:r>
                      <a:endParaRPr sz="20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l">
                        <a:spcBef>
                          <a:spcPts val="0"/>
                        </a:spcBef>
                        <a:spcAft>
                          <a:spcPts val="0"/>
                        </a:spcAft>
                        <a:buClr>
                          <a:schemeClr val="dk1"/>
                        </a:buClr>
                        <a:buSzPts val="2000"/>
                        <a:buFont typeface="Calibri"/>
                        <a:buNone/>
                      </a:pPr>
                      <a:r>
                        <a:rPr lang="en-US" sz="2000" u="none" cap="none" strike="noStrike"/>
                        <a:t>free SO2</a:t>
                      </a:r>
                      <a:endParaRPr sz="18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l">
                        <a:spcBef>
                          <a:spcPts val="0"/>
                        </a:spcBef>
                        <a:spcAft>
                          <a:spcPts val="0"/>
                        </a:spcAft>
                        <a:buClr>
                          <a:schemeClr val="dk1"/>
                        </a:buClr>
                        <a:buSzPts val="2000"/>
                        <a:buFont typeface="Calibri"/>
                        <a:buNone/>
                      </a:pPr>
                      <a:r>
                        <a:rPr lang="en-US" sz="2000" u="none" cap="none" strike="noStrike"/>
                        <a:t>citric acid</a:t>
                      </a:r>
                      <a:endParaRPr sz="18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l">
                        <a:spcBef>
                          <a:spcPts val="0"/>
                        </a:spcBef>
                        <a:spcAft>
                          <a:spcPts val="0"/>
                        </a:spcAft>
                        <a:buClr>
                          <a:schemeClr val="dk1"/>
                        </a:buClr>
                        <a:buSzPts val="2000"/>
                        <a:buFont typeface="Calibri"/>
                        <a:buNone/>
                      </a:pPr>
                      <a:r>
                        <a:rPr lang="en-US" sz="2000" u="none" cap="none" strike="noStrike"/>
                        <a:t>residual sugars</a:t>
                      </a:r>
                      <a:endParaRPr sz="18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l">
                        <a:spcBef>
                          <a:spcPts val="0"/>
                        </a:spcBef>
                        <a:spcAft>
                          <a:spcPts val="0"/>
                        </a:spcAft>
                        <a:buClr>
                          <a:schemeClr val="dk1"/>
                        </a:buClr>
                        <a:buSzPts val="2000"/>
                        <a:buFont typeface="Calibri"/>
                        <a:buNone/>
                      </a:pPr>
                      <a:r>
                        <a:rPr lang="en-US" sz="2000" u="none" cap="none" strike="noStrike"/>
                        <a:t>…</a:t>
                      </a:r>
                      <a:endParaRPr sz="18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r>
              <a:tr h="701050">
                <a:tc>
                  <a:txBody>
                    <a:bodyPr/>
                    <a:lstStyle/>
                    <a:p>
                      <a:pPr indent="0" lvl="0" marL="0" marR="0" rtl="0" algn="l">
                        <a:spcBef>
                          <a:spcPts val="0"/>
                        </a:spcBef>
                        <a:spcAft>
                          <a:spcPts val="0"/>
                        </a:spcAft>
                        <a:buClr>
                          <a:schemeClr val="dk1"/>
                        </a:buClr>
                        <a:buSzPts val="2000"/>
                        <a:buFont typeface="Calibri"/>
                        <a:buNone/>
                      </a:pPr>
                      <a:r>
                        <a:rPr lang="en-US" sz="2000" u="none" cap="none" strike="noStrike"/>
                        <a:t>White wines</a:t>
                      </a:r>
                      <a:endParaRPr sz="1800" u="none" cap="none" strike="noStrike"/>
                    </a:p>
                  </a:txBody>
                  <a:tcPr marT="45725" marB="45725" marR="91450" marL="91450">
                    <a:lnL cap="flat" cmpd="sng" w="9525">
                      <a:solidFill>
                        <a:srgbClr val="000000">
                          <a:alpha val="0"/>
                        </a:srgbClr>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2000"/>
                        <a:buFont typeface="Calibri"/>
                        <a:buNone/>
                      </a:pPr>
                      <a:r>
                        <a:rPr b="1" lang="en-US" sz="2000" u="none" cap="none" strike="noStrike">
                          <a:solidFill>
                            <a:schemeClr val="lt1"/>
                          </a:solidFill>
                          <a:latin typeface="Calibri"/>
                          <a:ea typeface="Calibri"/>
                          <a:cs typeface="Calibri"/>
                          <a:sym typeface="Calibri"/>
                        </a:rPr>
                        <a:t>4898</a:t>
                      </a:r>
                      <a:endParaRPr sz="18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76923C"/>
                    </a:solidFill>
                  </a:tcPr>
                </a:tc>
                <a:tc>
                  <a:txBody>
                    <a:bodyPr/>
                    <a:lstStyle/>
                    <a:p>
                      <a:pPr indent="0" lvl="0" marL="0" marR="0" rtl="0" algn="l">
                        <a:spcBef>
                          <a:spcPts val="0"/>
                        </a:spcBef>
                        <a:spcAft>
                          <a:spcPts val="0"/>
                        </a:spcAft>
                        <a:buClr>
                          <a:schemeClr val="dk1"/>
                        </a:buClr>
                        <a:buSzPts val="2000"/>
                        <a:buFont typeface="Calibri"/>
                        <a:buNone/>
                      </a:pPr>
                      <a:r>
                        <a:t/>
                      </a:r>
                      <a:endParaRPr b="1" sz="2000" u="none" cap="none" strike="noStrike">
                        <a:solidFill>
                          <a:srgbClr val="7B7B7B"/>
                        </a:solidFill>
                        <a:latin typeface="Calibri"/>
                        <a:ea typeface="Calibri"/>
                        <a:cs typeface="Calibri"/>
                        <a:sym typeface="Calibri"/>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C2D59B"/>
                    </a:solidFill>
                  </a:tcPr>
                </a:tc>
                <a:tc>
                  <a:txBody>
                    <a:bodyPr/>
                    <a:lstStyle/>
                    <a:p>
                      <a:pPr indent="0" lvl="0" marL="0" marR="0" rtl="0" algn="l">
                        <a:spcBef>
                          <a:spcPts val="0"/>
                        </a:spcBef>
                        <a:spcAft>
                          <a:spcPts val="0"/>
                        </a:spcAft>
                        <a:buClr>
                          <a:schemeClr val="dk1"/>
                        </a:buClr>
                        <a:buSzPts val="2000"/>
                        <a:buFont typeface="Calibri"/>
                        <a:buNone/>
                      </a:pPr>
                      <a:r>
                        <a:t/>
                      </a:r>
                      <a:endParaRPr b="1" sz="2000" u="none" cap="none" strike="noStrike">
                        <a:solidFill>
                          <a:srgbClr val="7B7B7B"/>
                        </a:solidFill>
                        <a:latin typeface="Calibri"/>
                        <a:ea typeface="Calibri"/>
                        <a:cs typeface="Calibri"/>
                        <a:sym typeface="Calibri"/>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C2D59B"/>
                    </a:solidFill>
                  </a:tcPr>
                </a:tc>
                <a:tc>
                  <a:txBody>
                    <a:bodyPr/>
                    <a:lstStyle/>
                    <a:p>
                      <a:pPr indent="0" lvl="0" marL="0" marR="0" rtl="0" algn="l">
                        <a:spcBef>
                          <a:spcPts val="0"/>
                        </a:spcBef>
                        <a:spcAft>
                          <a:spcPts val="0"/>
                        </a:spcAft>
                        <a:buClr>
                          <a:schemeClr val="dk1"/>
                        </a:buClr>
                        <a:buSzPts val="2000"/>
                        <a:buFont typeface="Calibri"/>
                        <a:buNone/>
                      </a:pPr>
                      <a:r>
                        <a:t/>
                      </a:r>
                      <a:endParaRPr b="1" sz="2000" u="none" cap="none" strike="noStrike">
                        <a:solidFill>
                          <a:srgbClr val="7B7B7B"/>
                        </a:solidFill>
                        <a:latin typeface="Calibri"/>
                        <a:ea typeface="Calibri"/>
                        <a:cs typeface="Calibri"/>
                        <a:sym typeface="Calibri"/>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C2D59B"/>
                    </a:solidFill>
                  </a:tcPr>
                </a:tc>
                <a:tc>
                  <a:txBody>
                    <a:bodyPr/>
                    <a:lstStyle/>
                    <a:p>
                      <a:pPr indent="0" lvl="0" marL="0" marR="0" rtl="0" algn="l">
                        <a:spcBef>
                          <a:spcPts val="0"/>
                        </a:spcBef>
                        <a:spcAft>
                          <a:spcPts val="0"/>
                        </a:spcAft>
                        <a:buClr>
                          <a:schemeClr val="dk1"/>
                        </a:buClr>
                        <a:buSzPts val="2000"/>
                        <a:buFont typeface="Calibri"/>
                        <a:buNone/>
                      </a:pPr>
                      <a:r>
                        <a:t/>
                      </a:r>
                      <a:endParaRPr b="1" sz="2000" u="none" cap="none" strike="noStrike">
                        <a:solidFill>
                          <a:srgbClr val="7B7B7B"/>
                        </a:solidFill>
                        <a:latin typeface="Calibri"/>
                        <a:ea typeface="Calibri"/>
                        <a:cs typeface="Calibri"/>
                        <a:sym typeface="Calibri"/>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C2D59B"/>
                    </a:solidFill>
                  </a:tcPr>
                </a:tc>
              </a:tr>
              <a:tr h="701050">
                <a:tc>
                  <a:txBody>
                    <a:bodyPr/>
                    <a:lstStyle/>
                    <a:p>
                      <a:pPr indent="0" lvl="0" marL="0" marR="0" rtl="0" algn="l">
                        <a:spcBef>
                          <a:spcPts val="0"/>
                        </a:spcBef>
                        <a:spcAft>
                          <a:spcPts val="0"/>
                        </a:spcAft>
                        <a:buClr>
                          <a:schemeClr val="dk1"/>
                        </a:buClr>
                        <a:buSzPts val="2000"/>
                        <a:buFont typeface="Calibri"/>
                        <a:buNone/>
                      </a:pPr>
                      <a:r>
                        <a:rPr lang="en-US" sz="2000" u="none" cap="none" strike="noStrike"/>
                        <a:t>Red wines</a:t>
                      </a:r>
                      <a:endParaRPr sz="1800" u="none" cap="none" strike="noStrike"/>
                    </a:p>
                  </a:txBody>
                  <a:tcPr marT="45725" marB="45725" marR="91450" marL="91450">
                    <a:lnL cap="flat" cmpd="sng" w="9525">
                      <a:solidFill>
                        <a:srgbClr val="000000">
                          <a:alpha val="0"/>
                        </a:srgbClr>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1800"/>
                        <a:buFont typeface="Calibri"/>
                        <a:buNone/>
                      </a:pPr>
                      <a:r>
                        <a:rPr b="1" lang="en-US" sz="1800" u="none" cap="none" strike="noStrike">
                          <a:solidFill>
                            <a:schemeClr val="lt1"/>
                          </a:solidFill>
                        </a:rPr>
                        <a:t>1599</a:t>
                      </a:r>
                      <a:endParaRPr sz="18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953734"/>
                    </a:solidFill>
                  </a:tcPr>
                </a:tc>
                <a:tc>
                  <a:txBody>
                    <a:bodyPr/>
                    <a:lstStyle/>
                    <a:p>
                      <a:pPr indent="0" lvl="0" marL="0" marR="0" rtl="0" algn="l">
                        <a:spcBef>
                          <a:spcPts val="0"/>
                        </a:spcBef>
                        <a:spcAft>
                          <a:spcPts val="0"/>
                        </a:spcAft>
                        <a:buClr>
                          <a:schemeClr val="dk1"/>
                        </a:buClr>
                        <a:buSzPts val="1800"/>
                        <a:buFont typeface="Calibri"/>
                        <a:buNone/>
                      </a:pPr>
                      <a:r>
                        <a:t/>
                      </a:r>
                      <a:endParaRPr sz="18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99593"/>
                    </a:solidFill>
                  </a:tcPr>
                </a:tc>
                <a:tc>
                  <a:txBody>
                    <a:bodyPr/>
                    <a:lstStyle/>
                    <a:p>
                      <a:pPr indent="0" lvl="0" marL="0" marR="0" rtl="0" algn="l">
                        <a:spcBef>
                          <a:spcPts val="0"/>
                        </a:spcBef>
                        <a:spcAft>
                          <a:spcPts val="0"/>
                        </a:spcAft>
                        <a:buClr>
                          <a:schemeClr val="dk1"/>
                        </a:buClr>
                        <a:buSzPts val="1800"/>
                        <a:buFont typeface="Calibri"/>
                        <a:buNone/>
                      </a:pPr>
                      <a:r>
                        <a:t/>
                      </a:r>
                      <a:endParaRPr sz="18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99593"/>
                    </a:solidFill>
                  </a:tcPr>
                </a:tc>
                <a:tc>
                  <a:txBody>
                    <a:bodyPr/>
                    <a:lstStyle/>
                    <a:p>
                      <a:pPr indent="0" lvl="0" marL="0" marR="0" rtl="0" algn="l">
                        <a:spcBef>
                          <a:spcPts val="0"/>
                        </a:spcBef>
                        <a:spcAft>
                          <a:spcPts val="0"/>
                        </a:spcAft>
                        <a:buClr>
                          <a:schemeClr val="dk1"/>
                        </a:buClr>
                        <a:buSzPts val="1800"/>
                        <a:buFont typeface="Calibri"/>
                        <a:buNone/>
                      </a:pPr>
                      <a:r>
                        <a:t/>
                      </a:r>
                      <a:endParaRPr sz="18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99593"/>
                    </a:solidFill>
                  </a:tcPr>
                </a:tc>
                <a:tc>
                  <a:txBody>
                    <a:bodyPr/>
                    <a:lstStyle/>
                    <a:p>
                      <a:pPr indent="0" lvl="0" marL="0" marR="0" rtl="0" algn="l">
                        <a:spcBef>
                          <a:spcPts val="0"/>
                        </a:spcBef>
                        <a:spcAft>
                          <a:spcPts val="0"/>
                        </a:spcAft>
                        <a:buClr>
                          <a:schemeClr val="dk1"/>
                        </a:buClr>
                        <a:buSzPts val="1800"/>
                        <a:buFont typeface="Calibri"/>
                        <a:buNone/>
                      </a:pPr>
                      <a:r>
                        <a:t/>
                      </a:r>
                      <a:endParaRPr sz="18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99593"/>
                    </a:solidFill>
                  </a:tcPr>
                </a:tc>
              </a:tr>
            </a:tbl>
          </a:graphicData>
        </a:graphic>
      </p:graphicFrame>
      <p:sp>
        <p:nvSpPr>
          <p:cNvPr id="724" name="Google Shape;724;p39"/>
          <p:cNvSpPr txBox="1"/>
          <p:nvPr/>
        </p:nvSpPr>
        <p:spPr>
          <a:xfrm>
            <a:off x="9091712" y="2439285"/>
            <a:ext cx="1043876"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Courier New"/>
              <a:buNone/>
            </a:pPr>
            <a:r>
              <a:rPr b="0" i="0" lang="en-US" sz="2800" u="none" cap="none" strike="noStrike">
                <a:solidFill>
                  <a:srgbClr val="000000"/>
                </a:solidFill>
                <a:latin typeface="Courier New"/>
                <a:ea typeface="Courier New"/>
                <a:cs typeface="Courier New"/>
                <a:sym typeface="Courier New"/>
              </a:rPr>
              <a:t>data</a:t>
            </a:r>
            <a:endParaRPr b="0" i="0" sz="1600" u="none" cap="none" strike="noStrike">
              <a:solidFill>
                <a:srgbClr val="000000"/>
              </a:solidFill>
              <a:latin typeface="Courier New"/>
              <a:ea typeface="Courier New"/>
              <a:cs typeface="Courier New"/>
              <a:sym typeface="Courier New"/>
            </a:endParaRPr>
          </a:p>
        </p:txBody>
      </p:sp>
      <p:sp>
        <p:nvSpPr>
          <p:cNvPr id="725" name="Google Shape;725;p39"/>
          <p:cNvSpPr/>
          <p:nvPr/>
        </p:nvSpPr>
        <p:spPr>
          <a:xfrm>
            <a:off x="5258467" y="4009274"/>
            <a:ext cx="766800" cy="639900"/>
          </a:xfrm>
          <a:prstGeom prst="rightArrow">
            <a:avLst>
              <a:gd fmla="val 50000" name="adj1"/>
              <a:gd fmla="val 50000" name="adj2"/>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726" name="Google Shape;726;p39"/>
          <p:cNvSpPr txBox="1"/>
          <p:nvPr/>
        </p:nvSpPr>
        <p:spPr>
          <a:xfrm>
            <a:off x="5254798" y="3362943"/>
            <a:ext cx="824200"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7F7F7F"/>
              </a:buClr>
              <a:buSzPts val="1800"/>
              <a:buFont typeface="Calibri"/>
              <a:buNone/>
            </a:pPr>
            <a:r>
              <a:rPr b="0" i="0" lang="en-US" sz="1800" u="none" cap="none" strike="noStrike">
                <a:solidFill>
                  <a:srgbClr val="7F7F7F"/>
                </a:solidFill>
                <a:latin typeface="Calibri"/>
                <a:ea typeface="Calibri"/>
                <a:cs typeface="Calibri"/>
                <a:sym typeface="Calibri"/>
              </a:rPr>
              <a:t>hide</a:t>
            </a:r>
            <a:endParaRPr/>
          </a:p>
          <a:p>
            <a:pPr indent="0" lvl="0" marL="0" marR="0" rtl="0" algn="l">
              <a:lnSpc>
                <a:spcPct val="100000"/>
              </a:lnSpc>
              <a:spcBef>
                <a:spcPts val="0"/>
              </a:spcBef>
              <a:spcAft>
                <a:spcPts val="0"/>
              </a:spcAft>
              <a:buClr>
                <a:srgbClr val="7F7F7F"/>
              </a:buClr>
              <a:buSzPts val="1800"/>
              <a:buFont typeface="Calibri"/>
              <a:buNone/>
            </a:pPr>
            <a:r>
              <a:rPr b="0" i="0" lang="en-US" sz="1800" u="none" cap="none" strike="noStrike">
                <a:solidFill>
                  <a:srgbClr val="7F7F7F"/>
                </a:solidFill>
                <a:latin typeface="Calibri"/>
                <a:ea typeface="Calibri"/>
                <a:cs typeface="Calibri"/>
                <a:sym typeface="Calibri"/>
              </a:rPr>
              <a:t>groups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pic>
        <p:nvPicPr>
          <p:cNvPr descr="Crowd Images | Free Photos, HD Backgrounds, PNGs, Vectors &amp; Mockups -  rawpixel" id="303" name="Google Shape;303;p4"/>
          <p:cNvPicPr preferRelativeResize="0"/>
          <p:nvPr>
            <p:ph idx="1" type="body"/>
          </p:nvPr>
        </p:nvPicPr>
        <p:blipFill rotWithShape="1">
          <a:blip r:embed="rId3">
            <a:alphaModFix/>
          </a:blip>
          <a:srcRect b="0" l="0" r="0" t="0"/>
          <a:stretch/>
        </p:blipFill>
        <p:spPr>
          <a:xfrm>
            <a:off x="755471" y="2111161"/>
            <a:ext cx="3511507" cy="2339542"/>
          </a:xfrm>
          <a:prstGeom prst="ellipse">
            <a:avLst/>
          </a:prstGeom>
          <a:noFill/>
          <a:ln cap="rnd" cmpd="sng" w="190500">
            <a:solidFill>
              <a:srgbClr val="C8C6BD"/>
            </a:solidFill>
            <a:prstDash val="solid"/>
            <a:round/>
            <a:headEnd len="sm" w="sm" type="none"/>
            <a:tailEnd len="sm" w="sm" type="none"/>
          </a:ln>
          <a:effectLst>
            <a:outerShdw blurRad="127000" rotWithShape="0" algn="bl">
              <a:srgbClr val="000000"/>
            </a:outerShdw>
          </a:effectLst>
        </p:spPr>
      </p:pic>
      <p:sp>
        <p:nvSpPr>
          <p:cNvPr id="304" name="Google Shape;304;p4"/>
          <p:cNvSpPr txBox="1"/>
          <p:nvPr/>
        </p:nvSpPr>
        <p:spPr>
          <a:xfrm>
            <a:off x="6581277" y="2347347"/>
            <a:ext cx="5523723" cy="1261884"/>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2800">
                <a:solidFill>
                  <a:schemeClr val="dk1"/>
                </a:solidFill>
                <a:latin typeface="Rockwell"/>
                <a:ea typeface="Rockwell"/>
                <a:cs typeface="Rockwell"/>
                <a:sym typeface="Rockwell"/>
              </a:rPr>
              <a:t>Social data is sampled</a:t>
            </a:r>
            <a:endParaRPr/>
          </a:p>
          <a:p>
            <a:pPr indent="0" lvl="1" marL="457200" marR="0" rtl="0" algn="r">
              <a:spcBef>
                <a:spcPts val="0"/>
              </a:spcBef>
              <a:spcAft>
                <a:spcPts val="0"/>
              </a:spcAft>
              <a:buNone/>
            </a:pPr>
            <a:r>
              <a:rPr b="0" i="0" lang="en-US" sz="2400" u="none" cap="none" strike="noStrike">
                <a:solidFill>
                  <a:schemeClr val="dk1"/>
                </a:solidFill>
                <a:latin typeface="Rockwell"/>
                <a:ea typeface="Rockwell"/>
                <a:cs typeface="Rockwell"/>
                <a:sym typeface="Rockwell"/>
              </a:rPr>
              <a:t>only a (possibly) biased subset of data is observed</a:t>
            </a:r>
            <a:endParaRPr/>
          </a:p>
        </p:txBody>
      </p:sp>
      <p:pic>
        <p:nvPicPr>
          <p:cNvPr id="305" name="Google Shape;305;p4"/>
          <p:cNvPicPr preferRelativeResize="0"/>
          <p:nvPr/>
        </p:nvPicPr>
        <p:blipFill rotWithShape="1">
          <a:blip r:embed="rId4">
            <a:alphaModFix/>
          </a:blip>
          <a:srcRect b="0" l="0" r="0" t="20719"/>
          <a:stretch/>
        </p:blipFill>
        <p:spPr>
          <a:xfrm>
            <a:off x="4973917" y="3869092"/>
            <a:ext cx="2667149" cy="1314450"/>
          </a:xfrm>
          <a:prstGeom prst="rect">
            <a:avLst/>
          </a:prstGeom>
          <a:noFill/>
          <a:ln>
            <a:noFill/>
          </a:ln>
        </p:spPr>
      </p:pic>
      <p:sp>
        <p:nvSpPr>
          <p:cNvPr id="306" name="Google Shape;306;p4"/>
          <p:cNvSpPr/>
          <p:nvPr/>
        </p:nvSpPr>
        <p:spPr>
          <a:xfrm flipH="1" rot="10800000">
            <a:off x="4310740" y="3557712"/>
            <a:ext cx="3993502" cy="1975342"/>
          </a:xfrm>
          <a:prstGeom prst="wedgeEllipseCallout">
            <a:avLst>
              <a:gd fmla="val -61541" name="adj1"/>
              <a:gd fmla="val 58807" name="adj2"/>
            </a:avLst>
          </a:prstGeom>
          <a:no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307" name="Google Shape;307;p4"/>
          <p:cNvPicPr preferRelativeResize="0"/>
          <p:nvPr/>
        </p:nvPicPr>
        <p:blipFill rotWithShape="1">
          <a:blip r:embed="rId5">
            <a:alphaModFix/>
          </a:blip>
          <a:srcRect b="0" l="0" r="0" t="0"/>
          <a:stretch/>
        </p:blipFill>
        <p:spPr>
          <a:xfrm flipH="1">
            <a:off x="9426615" y="4102358"/>
            <a:ext cx="1673788" cy="2444588"/>
          </a:xfrm>
          <a:prstGeom prst="rect">
            <a:avLst/>
          </a:prstGeom>
          <a:noFill/>
          <a:ln>
            <a:noFill/>
          </a:ln>
        </p:spPr>
      </p:pic>
      <p:sp>
        <p:nvSpPr>
          <p:cNvPr id="308" name="Google Shape;308;p4"/>
          <p:cNvSpPr/>
          <p:nvPr/>
        </p:nvSpPr>
        <p:spPr>
          <a:xfrm flipH="1" rot="10800000">
            <a:off x="7893698" y="4720139"/>
            <a:ext cx="3993502" cy="1975342"/>
          </a:xfrm>
          <a:prstGeom prst="wedgeEllipseCallout">
            <a:avLst>
              <a:gd fmla="val -61541" name="adj1"/>
              <a:gd fmla="val 58807" name="adj2"/>
            </a:avLst>
          </a:prstGeom>
          <a:no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0" name="Shape 730"/>
        <p:cNvGrpSpPr/>
        <p:nvPr/>
      </p:nvGrpSpPr>
      <p:grpSpPr>
        <a:xfrm>
          <a:off x="0" y="0"/>
          <a:ext cx="0" cy="0"/>
          <a:chOff x="0" y="0"/>
          <a:chExt cx="0" cy="0"/>
        </a:xfrm>
      </p:grpSpPr>
      <p:sp>
        <p:nvSpPr>
          <p:cNvPr id="731" name="Google Shape;731;p40"/>
          <p:cNvSpPr txBox="1"/>
          <p:nvPr>
            <p:ph type="title"/>
          </p:nvPr>
        </p:nvSpPr>
        <p:spPr>
          <a:xfrm>
            <a:off x="838200" y="365125"/>
            <a:ext cx="10515600" cy="940107"/>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Rockwell"/>
              <a:buNone/>
            </a:pPr>
            <a:r>
              <a:rPr lang="en-US"/>
              <a:t>Latent subgroups in wine data</a:t>
            </a:r>
            <a:endParaRPr/>
          </a:p>
        </p:txBody>
      </p:sp>
      <p:sp>
        <p:nvSpPr>
          <p:cNvPr id="732" name="Google Shape;732;p40"/>
          <p:cNvSpPr/>
          <p:nvPr/>
        </p:nvSpPr>
        <p:spPr>
          <a:xfrm>
            <a:off x="5712542" y="3685880"/>
            <a:ext cx="766916" cy="639763"/>
          </a:xfrm>
          <a:prstGeom prst="rightArrow">
            <a:avLst>
              <a:gd fmla="val 50000" name="adj1"/>
              <a:gd fmla="val 50000" name="adj2"/>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733" name="Google Shape;733;p40"/>
          <p:cNvSpPr/>
          <p:nvPr/>
        </p:nvSpPr>
        <p:spPr>
          <a:xfrm>
            <a:off x="10153404" y="3648104"/>
            <a:ext cx="1887794" cy="1187245"/>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734" name="Google Shape;734;p40"/>
          <p:cNvSpPr txBox="1"/>
          <p:nvPr/>
        </p:nvSpPr>
        <p:spPr>
          <a:xfrm>
            <a:off x="2676832" y="2050027"/>
            <a:ext cx="1043876"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Courier New"/>
              <a:buNone/>
            </a:pPr>
            <a:r>
              <a:rPr b="0" i="0" lang="en-US" sz="2800" u="none" cap="none" strike="noStrike">
                <a:solidFill>
                  <a:srgbClr val="000000"/>
                </a:solidFill>
                <a:latin typeface="Courier New"/>
                <a:ea typeface="Courier New"/>
                <a:cs typeface="Courier New"/>
                <a:sym typeface="Courier New"/>
              </a:rPr>
              <a:t>data</a:t>
            </a:r>
            <a:endParaRPr b="0" i="0" sz="1600" u="none" cap="none" strike="noStrike">
              <a:solidFill>
                <a:srgbClr val="000000"/>
              </a:solidFill>
              <a:latin typeface="Courier New"/>
              <a:ea typeface="Courier New"/>
              <a:cs typeface="Courier New"/>
              <a:sym typeface="Courier New"/>
            </a:endParaRPr>
          </a:p>
        </p:txBody>
      </p:sp>
      <p:graphicFrame>
        <p:nvGraphicFramePr>
          <p:cNvPr id="735" name="Google Shape;735;p40"/>
          <p:cNvGraphicFramePr/>
          <p:nvPr/>
        </p:nvGraphicFramePr>
        <p:xfrm>
          <a:off x="7033258" y="4005761"/>
          <a:ext cx="3000000" cy="3000000"/>
        </p:xfrm>
        <a:graphic>
          <a:graphicData uri="http://schemas.openxmlformats.org/drawingml/2006/table">
            <a:tbl>
              <a:tblPr bandRow="1" firstRow="1">
                <a:noFill/>
                <a:tableStyleId>{0124D95F-F11B-45D3-93F4-8DB7B227EEC0}</a:tableStyleId>
              </a:tblPr>
              <a:tblGrid>
                <a:gridCol w="1534925"/>
                <a:gridCol w="1366400"/>
                <a:gridCol w="1292975"/>
              </a:tblGrid>
              <a:tr h="370850">
                <a:tc>
                  <a:txBody>
                    <a:bodyPr/>
                    <a:lstStyle/>
                    <a:p>
                      <a:pPr indent="0" lvl="0" marL="0" marR="0" rtl="0" algn="l">
                        <a:spcBef>
                          <a:spcPts val="0"/>
                        </a:spcBef>
                        <a:spcAft>
                          <a:spcPts val="0"/>
                        </a:spcAft>
                        <a:buNone/>
                      </a:pPr>
                      <a:r>
                        <a:rPr i="1" lang="en-US" sz="1800" u="none" cap="none" strike="noStrike"/>
                        <a:t>Subgroup</a:t>
                      </a:r>
                      <a:endParaRPr/>
                    </a:p>
                  </a:txBody>
                  <a:tcPr marT="45725" marB="45725" marR="91450" marL="91450">
                    <a:lnL cap="flat" cmpd="sng" w="9525">
                      <a:solidFill>
                        <a:srgbClr val="000000">
                          <a:alpha val="0"/>
                        </a:srgbClr>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i="1" lang="en-US" sz="1800"/>
                        <a:t>Composition</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i="1" lang="en-US" sz="1800"/>
                        <a:t>Ave. quality</a:t>
                      </a:r>
                      <a:endParaRPr/>
                    </a:p>
                  </a:txBody>
                  <a:tcPr marT="45725" marB="45725" marR="91450" marL="91450">
                    <a:lnL cap="flat" cmpd="sng" w="12700">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tcPr>
                </a:tc>
              </a:tr>
              <a:tr h="370850">
                <a:tc>
                  <a:txBody>
                    <a:bodyPr/>
                    <a:lstStyle/>
                    <a:p>
                      <a:pPr indent="0" lvl="0" marL="0" marR="0" rtl="0" algn="l">
                        <a:spcBef>
                          <a:spcPts val="0"/>
                        </a:spcBef>
                        <a:spcAft>
                          <a:spcPts val="0"/>
                        </a:spcAft>
                        <a:buNone/>
                      </a:pPr>
                      <a:r>
                        <a:rPr b="1" lang="en-US" sz="1800">
                          <a:solidFill>
                            <a:schemeClr val="accent1"/>
                          </a:solidFill>
                        </a:rPr>
                        <a:t>Blue</a:t>
                      </a:r>
                      <a:endParaRPr sz="1800">
                        <a:solidFill>
                          <a:schemeClr val="accent1"/>
                        </a:solidFill>
                      </a:endParaRPr>
                    </a:p>
                  </a:txBody>
                  <a:tcPr marT="45725" marB="45725" marR="91450" marL="91450">
                    <a:lnL cap="flat" cmpd="sng" w="9525">
                      <a:solidFill>
                        <a:srgbClr val="000000">
                          <a:alpha val="0"/>
                        </a:srgbClr>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lang="en-US" sz="1800"/>
                        <a:t>98% white</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lang="en-US" sz="1800"/>
                        <a:t>6.02</a:t>
                      </a:r>
                      <a:endParaRPr/>
                    </a:p>
                  </a:txBody>
                  <a:tcPr marT="45725" marB="45725" marR="91450" marL="91450">
                    <a:lnL cap="flat" cmpd="sng" w="12700">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70850">
                <a:tc>
                  <a:txBody>
                    <a:bodyPr/>
                    <a:lstStyle/>
                    <a:p>
                      <a:pPr indent="0" lvl="0" marL="0" marR="0" rtl="0" algn="l">
                        <a:spcBef>
                          <a:spcPts val="0"/>
                        </a:spcBef>
                        <a:spcAft>
                          <a:spcPts val="0"/>
                        </a:spcAft>
                        <a:buNone/>
                      </a:pPr>
                      <a:r>
                        <a:rPr b="1" lang="en-US" sz="1800">
                          <a:solidFill>
                            <a:srgbClr val="ED7D31"/>
                          </a:solidFill>
                        </a:rPr>
                        <a:t>Orange</a:t>
                      </a:r>
                      <a:endParaRPr sz="1800">
                        <a:solidFill>
                          <a:srgbClr val="ED7D31"/>
                        </a:solidFill>
                      </a:endParaRPr>
                    </a:p>
                  </a:txBody>
                  <a:tcPr marT="45725" marB="45725" marR="91450" marL="91450">
                    <a:lnL cap="flat" cmpd="sng" w="9525">
                      <a:solidFill>
                        <a:srgbClr val="000000">
                          <a:alpha val="0"/>
                        </a:srgbClr>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lang="en-US" sz="1800"/>
                        <a:t>100% white</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lang="en-US" sz="1800"/>
                        <a:t>5.91</a:t>
                      </a:r>
                      <a:endParaRPr/>
                    </a:p>
                  </a:txBody>
                  <a:tcPr marT="45725" marB="45725" marR="91450" marL="91450">
                    <a:lnL cap="flat" cmpd="sng" w="12700">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70850">
                <a:tc>
                  <a:txBody>
                    <a:bodyPr/>
                    <a:lstStyle/>
                    <a:p>
                      <a:pPr indent="0" lvl="0" marL="0" marR="0" rtl="0" algn="l">
                        <a:spcBef>
                          <a:spcPts val="0"/>
                        </a:spcBef>
                        <a:spcAft>
                          <a:spcPts val="0"/>
                        </a:spcAft>
                        <a:buNone/>
                      </a:pPr>
                      <a:r>
                        <a:rPr b="1" lang="en-US" sz="1800">
                          <a:solidFill>
                            <a:srgbClr val="00B050"/>
                          </a:solidFill>
                        </a:rPr>
                        <a:t>Green</a:t>
                      </a:r>
                      <a:endParaRPr sz="1800">
                        <a:solidFill>
                          <a:srgbClr val="00B050"/>
                        </a:solidFill>
                      </a:endParaRPr>
                    </a:p>
                  </a:txBody>
                  <a:tcPr marT="45725" marB="45725" marR="91450" marL="91450">
                    <a:lnL cap="flat" cmpd="sng" w="9525">
                      <a:solidFill>
                        <a:srgbClr val="000000">
                          <a:alpha val="0"/>
                        </a:srgbClr>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lang="en-US" sz="1800"/>
                        <a:t>85% red</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lang="en-US" sz="1800"/>
                        <a:t>5.60</a:t>
                      </a:r>
                      <a:endParaRPr/>
                    </a:p>
                  </a:txBody>
                  <a:tcPr marT="45725" marB="45725" marR="91450" marL="91450">
                    <a:lnL cap="flat" cmpd="sng" w="12700">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70850">
                <a:tc>
                  <a:txBody>
                    <a:bodyPr/>
                    <a:lstStyle/>
                    <a:p>
                      <a:pPr indent="0" lvl="0" marL="0" marR="0" rtl="0" algn="l">
                        <a:spcBef>
                          <a:spcPts val="0"/>
                        </a:spcBef>
                        <a:spcAft>
                          <a:spcPts val="0"/>
                        </a:spcAft>
                        <a:buNone/>
                      </a:pPr>
                      <a:r>
                        <a:rPr b="1" lang="en-US" sz="1800">
                          <a:solidFill>
                            <a:srgbClr val="FF0000"/>
                          </a:solidFill>
                        </a:rPr>
                        <a:t>Red</a:t>
                      </a:r>
                      <a:endParaRPr sz="1800">
                        <a:solidFill>
                          <a:srgbClr val="FF0000"/>
                        </a:solidFill>
                      </a:endParaRPr>
                    </a:p>
                  </a:txBody>
                  <a:tcPr marT="45725" marB="45725" marR="91450" marL="91450">
                    <a:lnL cap="flat" cmpd="sng" w="9525">
                      <a:solidFill>
                        <a:srgbClr val="000000">
                          <a:alpha val="0"/>
                        </a:srgbClr>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lang="en-US" sz="1800"/>
                        <a:t>57% red</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lang="en-US" sz="1800"/>
                        <a:t>5.36</a:t>
                      </a:r>
                      <a:endParaRPr/>
                    </a:p>
                  </a:txBody>
                  <a:tcPr marT="45725" marB="45725" marR="91450" marL="91450">
                    <a:lnL cap="flat" cmpd="sng" w="12700">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pic>
        <p:nvPicPr>
          <p:cNvPr id="736" name="Google Shape;736;p40"/>
          <p:cNvPicPr preferRelativeResize="0"/>
          <p:nvPr/>
        </p:nvPicPr>
        <p:blipFill rotWithShape="1">
          <a:blip r:embed="rId3">
            <a:alphaModFix/>
          </a:blip>
          <a:srcRect b="0" l="0" r="0" t="0"/>
          <a:stretch/>
        </p:blipFill>
        <p:spPr>
          <a:xfrm>
            <a:off x="6386350" y="1346069"/>
            <a:ext cx="5488133" cy="2082931"/>
          </a:xfrm>
          <a:prstGeom prst="rect">
            <a:avLst/>
          </a:prstGeom>
          <a:noFill/>
          <a:ln>
            <a:noFill/>
          </a:ln>
        </p:spPr>
      </p:pic>
      <p:grpSp>
        <p:nvGrpSpPr>
          <p:cNvPr id="737" name="Google Shape;737;p40"/>
          <p:cNvGrpSpPr/>
          <p:nvPr/>
        </p:nvGrpSpPr>
        <p:grpSpPr>
          <a:xfrm>
            <a:off x="518643" y="5724591"/>
            <a:ext cx="11263725" cy="1018755"/>
            <a:chOff x="583379" y="5630859"/>
            <a:chExt cx="11263725" cy="1018755"/>
          </a:xfrm>
        </p:grpSpPr>
        <p:sp>
          <p:nvSpPr>
            <p:cNvPr id="738" name="Google Shape;738;p40"/>
            <p:cNvSpPr/>
            <p:nvPr/>
          </p:nvSpPr>
          <p:spPr>
            <a:xfrm>
              <a:off x="583380" y="5630859"/>
              <a:ext cx="1404690" cy="480960"/>
            </a:xfrm>
            <a:prstGeom prst="roundRect">
              <a:avLst>
                <a:gd fmla="val 16667" name="adj"/>
              </a:avLst>
            </a:prstGeom>
            <a:solidFill>
              <a:srgbClr val="7F7F7F"/>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FFFFFF"/>
                </a:buClr>
                <a:buSzPts val="1800"/>
                <a:buFont typeface="Rockwell"/>
                <a:buNone/>
              </a:pPr>
              <a:r>
                <a:rPr b="1" i="0" lang="en-US" sz="1800" u="none" cap="none" strike="noStrike">
                  <a:solidFill>
                    <a:srgbClr val="FFFFFF"/>
                  </a:solidFill>
                  <a:latin typeface="Rockwell"/>
                  <a:ea typeface="Rockwell"/>
                  <a:cs typeface="Rockwell"/>
                  <a:sym typeface="Rockwell"/>
                </a:rPr>
                <a:t>METHOD</a:t>
              </a:r>
              <a:endParaRPr b="1" i="0" sz="1800" u="none" cap="none" strike="noStrike">
                <a:solidFill>
                  <a:srgbClr val="FFFFFF"/>
                </a:solidFill>
                <a:latin typeface="Rockwell"/>
                <a:ea typeface="Rockwell"/>
                <a:cs typeface="Rockwell"/>
                <a:sym typeface="Rockwell"/>
              </a:endParaRPr>
            </a:p>
          </p:txBody>
        </p:sp>
        <p:sp>
          <p:nvSpPr>
            <p:cNvPr id="739" name="Google Shape;739;p40"/>
            <p:cNvSpPr/>
            <p:nvPr/>
          </p:nvSpPr>
          <p:spPr>
            <a:xfrm>
              <a:off x="583379" y="6055205"/>
              <a:ext cx="11263725" cy="594409"/>
            </a:xfrm>
            <a:prstGeom prst="rect">
              <a:avLst/>
            </a:prstGeom>
            <a:solidFill>
              <a:srgbClr val="D8D8D8"/>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Rockwell"/>
                <a:buNone/>
              </a:pPr>
              <a:r>
                <a:rPr b="0" i="0" lang="en-US" sz="1800" u="none" cap="none" strike="noStrike">
                  <a:solidFill>
                    <a:srgbClr val="000000"/>
                  </a:solidFill>
                  <a:latin typeface="Rockwell"/>
                  <a:ea typeface="Rockwell"/>
                  <a:cs typeface="Rockwell"/>
                  <a:sym typeface="Rockwell"/>
                </a:rPr>
                <a:t>Alipourfard, Burghardt &amp; Lerman (2021) </a:t>
              </a:r>
              <a:r>
                <a:rPr b="0" i="1" lang="en-US" sz="1800" u="none" cap="none" strike="noStrike">
                  <a:solidFill>
                    <a:srgbClr val="000000"/>
                  </a:solidFill>
                  <a:latin typeface="Rockwell"/>
                  <a:ea typeface="Rockwell"/>
                  <a:cs typeface="Rockwell"/>
                  <a:sym typeface="Rockwell"/>
                </a:rPr>
                <a:t>Disaggregation via Gaussian Regression for Robust Analysis of Heterogeneous Data. </a:t>
              </a:r>
              <a:r>
                <a:rPr b="0" i="0" lang="en-US" sz="1800" u="none" cap="none" strike="noStrike">
                  <a:solidFill>
                    <a:srgbClr val="000000"/>
                  </a:solidFill>
                  <a:latin typeface="Rockwell"/>
                  <a:ea typeface="Rockwell"/>
                  <a:cs typeface="Rockwell"/>
                  <a:sym typeface="Rockwell"/>
                </a:rPr>
                <a:t>Handbook on CSS</a:t>
              </a:r>
              <a:r>
                <a:rPr b="0" i="1" lang="en-US" sz="1800" u="none" cap="none" strike="noStrike">
                  <a:solidFill>
                    <a:srgbClr val="000000"/>
                  </a:solidFill>
                  <a:latin typeface="Rockwell"/>
                  <a:ea typeface="Rockwell"/>
                  <a:cs typeface="Rockwell"/>
                  <a:sym typeface="Rockwell"/>
                </a:rPr>
                <a:t>. Code: </a:t>
              </a:r>
              <a:r>
                <a:rPr b="0" i="0" lang="en-US" sz="1800" u="sng" cap="none" strike="noStrike">
                  <a:solidFill>
                    <a:srgbClr val="0432FF"/>
                  </a:solidFill>
                  <a:latin typeface="Rockwell"/>
                  <a:ea typeface="Rockwell"/>
                  <a:cs typeface="Rockwell"/>
                  <a:sym typeface="Rockwell"/>
                  <a:hlinkClick r:id="rId4">
                    <a:extLst>
                      <a:ext uri="{A12FA001-AC4F-418D-AE19-62706E023703}">
                        <ahyp:hlinkClr val="tx"/>
                      </a:ext>
                    </a:extLst>
                  </a:hlinkClick>
                </a:rPr>
                <a:t>https://github.com/ninoch/DoGR</a:t>
              </a:r>
              <a:endParaRPr b="0" i="0" sz="1800" u="sng" cap="none" strike="noStrike">
                <a:solidFill>
                  <a:srgbClr val="0432FF"/>
                </a:solidFill>
                <a:latin typeface="Rockwell"/>
                <a:ea typeface="Rockwell"/>
                <a:cs typeface="Rockwell"/>
                <a:sym typeface="Rockwell"/>
              </a:endParaRPr>
            </a:p>
          </p:txBody>
        </p:sp>
      </p:grpSp>
      <p:graphicFrame>
        <p:nvGraphicFramePr>
          <p:cNvPr id="740" name="Google Shape;740;p40"/>
          <p:cNvGraphicFramePr/>
          <p:nvPr/>
        </p:nvGraphicFramePr>
        <p:xfrm>
          <a:off x="0" y="2682860"/>
          <a:ext cx="3000000" cy="3000000"/>
        </p:xfrm>
        <a:graphic>
          <a:graphicData uri="http://schemas.openxmlformats.org/drawingml/2006/table">
            <a:tbl>
              <a:tblPr>
                <a:noFill/>
                <a:tableStyleId>{70802284-D8C6-445B-8682-12D91DDE9460}</a:tableStyleId>
              </a:tblPr>
              <a:tblGrid>
                <a:gridCol w="1144250"/>
                <a:gridCol w="1335725"/>
                <a:gridCol w="709075"/>
                <a:gridCol w="808025"/>
                <a:gridCol w="1154325"/>
                <a:gridCol w="437000"/>
              </a:tblGrid>
              <a:tr h="1005850">
                <a:tc>
                  <a:txBody>
                    <a:bodyPr/>
                    <a:lstStyle/>
                    <a:p>
                      <a:pPr indent="0" lvl="0" marL="0" marR="0" rtl="0" algn="l">
                        <a:spcBef>
                          <a:spcPts val="0"/>
                        </a:spcBef>
                        <a:spcAft>
                          <a:spcPts val="0"/>
                        </a:spcAft>
                        <a:buClr>
                          <a:schemeClr val="dk1"/>
                        </a:buClr>
                        <a:buSzPts val="1800"/>
                        <a:buFont typeface="Calibri"/>
                        <a:buNone/>
                      </a:pPr>
                      <a:r>
                        <a:t/>
                      </a:r>
                      <a:endParaRPr sz="1800"/>
                    </a:p>
                  </a:txBody>
                  <a:tcPr marT="45725" marB="45725" marR="91450" marL="91450">
                    <a:lnL cap="flat" cmpd="sng" w="9525">
                      <a:solidFill>
                        <a:srgbClr val="000000">
                          <a:alpha val="0"/>
                        </a:srgbClr>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Clr>
                          <a:schemeClr val="dk1"/>
                        </a:buClr>
                        <a:buSzPts val="2000"/>
                        <a:buFont typeface="Calibri"/>
                        <a:buNone/>
                      </a:pPr>
                      <a:r>
                        <a:rPr lang="en-US" sz="2000"/>
                        <a:t>outcome:</a:t>
                      </a:r>
                      <a:endParaRPr/>
                    </a:p>
                    <a:p>
                      <a:pPr indent="0" lvl="0" marL="0" marR="0" rtl="0" algn="l">
                        <a:spcBef>
                          <a:spcPts val="0"/>
                        </a:spcBef>
                        <a:spcAft>
                          <a:spcPts val="0"/>
                        </a:spcAft>
                        <a:buClr>
                          <a:schemeClr val="dk1"/>
                        </a:buClr>
                        <a:buSzPts val="2000"/>
                        <a:buFont typeface="Calibri"/>
                        <a:buNone/>
                      </a:pPr>
                      <a:r>
                        <a:rPr lang="en-US" sz="2000"/>
                        <a:t>quality</a:t>
                      </a:r>
                      <a:endParaRPr sz="2000"/>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l">
                        <a:spcBef>
                          <a:spcPts val="0"/>
                        </a:spcBef>
                        <a:spcAft>
                          <a:spcPts val="0"/>
                        </a:spcAft>
                        <a:buClr>
                          <a:schemeClr val="dk1"/>
                        </a:buClr>
                        <a:buSzPts val="2000"/>
                        <a:buFont typeface="Calibri"/>
                        <a:buNone/>
                      </a:pPr>
                      <a:r>
                        <a:rPr lang="en-US" sz="2000"/>
                        <a:t>free SO2</a:t>
                      </a:r>
                      <a:endParaRPr sz="1800"/>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l">
                        <a:spcBef>
                          <a:spcPts val="0"/>
                        </a:spcBef>
                        <a:spcAft>
                          <a:spcPts val="0"/>
                        </a:spcAft>
                        <a:buClr>
                          <a:schemeClr val="dk1"/>
                        </a:buClr>
                        <a:buSzPts val="2000"/>
                        <a:buFont typeface="Calibri"/>
                        <a:buNone/>
                      </a:pPr>
                      <a:r>
                        <a:rPr lang="en-US" sz="2000"/>
                        <a:t>citric acid</a:t>
                      </a:r>
                      <a:endParaRPr sz="1800"/>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l">
                        <a:spcBef>
                          <a:spcPts val="0"/>
                        </a:spcBef>
                        <a:spcAft>
                          <a:spcPts val="0"/>
                        </a:spcAft>
                        <a:buClr>
                          <a:schemeClr val="dk1"/>
                        </a:buClr>
                        <a:buSzPts val="2000"/>
                        <a:buFont typeface="Calibri"/>
                        <a:buNone/>
                      </a:pPr>
                      <a:r>
                        <a:rPr lang="en-US" sz="2000"/>
                        <a:t>residual sugars</a:t>
                      </a:r>
                      <a:endParaRPr sz="1800"/>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l">
                        <a:spcBef>
                          <a:spcPts val="0"/>
                        </a:spcBef>
                        <a:spcAft>
                          <a:spcPts val="0"/>
                        </a:spcAft>
                        <a:buClr>
                          <a:schemeClr val="dk1"/>
                        </a:buClr>
                        <a:buSzPts val="2000"/>
                        <a:buFont typeface="Calibri"/>
                        <a:buNone/>
                      </a:pPr>
                      <a:r>
                        <a:rPr lang="en-US" sz="2000"/>
                        <a:t>…</a:t>
                      </a:r>
                      <a:endParaRPr sz="1800"/>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r>
              <a:tr h="701050">
                <a:tc>
                  <a:txBody>
                    <a:bodyPr/>
                    <a:lstStyle/>
                    <a:p>
                      <a:pPr indent="0" lvl="0" marL="0" marR="0" rtl="0" algn="l">
                        <a:spcBef>
                          <a:spcPts val="0"/>
                        </a:spcBef>
                        <a:spcAft>
                          <a:spcPts val="0"/>
                        </a:spcAft>
                        <a:buClr>
                          <a:schemeClr val="dk1"/>
                        </a:buClr>
                        <a:buSzPts val="2000"/>
                        <a:buFont typeface="Calibri"/>
                        <a:buNone/>
                      </a:pPr>
                      <a:r>
                        <a:rPr lang="en-US" sz="2000"/>
                        <a:t>White wines</a:t>
                      </a:r>
                      <a:endParaRPr sz="1800"/>
                    </a:p>
                  </a:txBody>
                  <a:tcPr marT="45725" marB="45725" marR="91450" marL="91450">
                    <a:lnL cap="flat" cmpd="sng" w="9525">
                      <a:solidFill>
                        <a:srgbClr val="000000">
                          <a:alpha val="0"/>
                        </a:srgbClr>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2000"/>
                        <a:buFont typeface="Calibri"/>
                        <a:buNone/>
                      </a:pPr>
                      <a:r>
                        <a:rPr b="1" lang="en-US" sz="2000">
                          <a:solidFill>
                            <a:schemeClr val="lt1"/>
                          </a:solidFill>
                          <a:latin typeface="Calibri"/>
                          <a:ea typeface="Calibri"/>
                          <a:cs typeface="Calibri"/>
                          <a:sym typeface="Calibri"/>
                        </a:rPr>
                        <a:t>4898</a:t>
                      </a:r>
                      <a:endParaRPr sz="1800"/>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76923C"/>
                    </a:solidFill>
                  </a:tcPr>
                </a:tc>
                <a:tc>
                  <a:txBody>
                    <a:bodyPr/>
                    <a:lstStyle/>
                    <a:p>
                      <a:pPr indent="0" lvl="0" marL="0" marR="0" rtl="0" algn="l">
                        <a:spcBef>
                          <a:spcPts val="0"/>
                        </a:spcBef>
                        <a:spcAft>
                          <a:spcPts val="0"/>
                        </a:spcAft>
                        <a:buClr>
                          <a:schemeClr val="dk1"/>
                        </a:buClr>
                        <a:buSzPts val="2000"/>
                        <a:buFont typeface="Calibri"/>
                        <a:buNone/>
                      </a:pPr>
                      <a:r>
                        <a:t/>
                      </a:r>
                      <a:endParaRPr b="1" sz="2000">
                        <a:solidFill>
                          <a:srgbClr val="7B7B7B"/>
                        </a:solidFill>
                        <a:latin typeface="Calibri"/>
                        <a:ea typeface="Calibri"/>
                        <a:cs typeface="Calibri"/>
                        <a:sym typeface="Calibri"/>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C2D59B"/>
                    </a:solidFill>
                  </a:tcPr>
                </a:tc>
                <a:tc>
                  <a:txBody>
                    <a:bodyPr/>
                    <a:lstStyle/>
                    <a:p>
                      <a:pPr indent="0" lvl="0" marL="0" marR="0" rtl="0" algn="l">
                        <a:spcBef>
                          <a:spcPts val="0"/>
                        </a:spcBef>
                        <a:spcAft>
                          <a:spcPts val="0"/>
                        </a:spcAft>
                        <a:buClr>
                          <a:schemeClr val="dk1"/>
                        </a:buClr>
                        <a:buSzPts val="2000"/>
                        <a:buFont typeface="Calibri"/>
                        <a:buNone/>
                      </a:pPr>
                      <a:r>
                        <a:t/>
                      </a:r>
                      <a:endParaRPr b="1" sz="2000">
                        <a:solidFill>
                          <a:srgbClr val="7B7B7B"/>
                        </a:solidFill>
                        <a:latin typeface="Calibri"/>
                        <a:ea typeface="Calibri"/>
                        <a:cs typeface="Calibri"/>
                        <a:sym typeface="Calibri"/>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C2D59B"/>
                    </a:solidFill>
                  </a:tcPr>
                </a:tc>
                <a:tc>
                  <a:txBody>
                    <a:bodyPr/>
                    <a:lstStyle/>
                    <a:p>
                      <a:pPr indent="0" lvl="0" marL="0" marR="0" rtl="0" algn="l">
                        <a:spcBef>
                          <a:spcPts val="0"/>
                        </a:spcBef>
                        <a:spcAft>
                          <a:spcPts val="0"/>
                        </a:spcAft>
                        <a:buClr>
                          <a:schemeClr val="dk1"/>
                        </a:buClr>
                        <a:buSzPts val="2000"/>
                        <a:buFont typeface="Calibri"/>
                        <a:buNone/>
                      </a:pPr>
                      <a:r>
                        <a:t/>
                      </a:r>
                      <a:endParaRPr b="1" sz="2000">
                        <a:solidFill>
                          <a:srgbClr val="7B7B7B"/>
                        </a:solidFill>
                        <a:latin typeface="Calibri"/>
                        <a:ea typeface="Calibri"/>
                        <a:cs typeface="Calibri"/>
                        <a:sym typeface="Calibri"/>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C2D59B"/>
                    </a:solidFill>
                  </a:tcPr>
                </a:tc>
                <a:tc>
                  <a:txBody>
                    <a:bodyPr/>
                    <a:lstStyle/>
                    <a:p>
                      <a:pPr indent="0" lvl="0" marL="0" marR="0" rtl="0" algn="l">
                        <a:spcBef>
                          <a:spcPts val="0"/>
                        </a:spcBef>
                        <a:spcAft>
                          <a:spcPts val="0"/>
                        </a:spcAft>
                        <a:buClr>
                          <a:schemeClr val="dk1"/>
                        </a:buClr>
                        <a:buSzPts val="2000"/>
                        <a:buFont typeface="Calibri"/>
                        <a:buNone/>
                      </a:pPr>
                      <a:r>
                        <a:t/>
                      </a:r>
                      <a:endParaRPr b="1" sz="2000">
                        <a:solidFill>
                          <a:srgbClr val="7B7B7B"/>
                        </a:solidFill>
                        <a:latin typeface="Calibri"/>
                        <a:ea typeface="Calibri"/>
                        <a:cs typeface="Calibri"/>
                        <a:sym typeface="Calibri"/>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C2D59B"/>
                    </a:solidFill>
                  </a:tcPr>
                </a:tc>
              </a:tr>
              <a:tr h="701050">
                <a:tc>
                  <a:txBody>
                    <a:bodyPr/>
                    <a:lstStyle/>
                    <a:p>
                      <a:pPr indent="0" lvl="0" marL="0" marR="0" rtl="0" algn="l">
                        <a:spcBef>
                          <a:spcPts val="0"/>
                        </a:spcBef>
                        <a:spcAft>
                          <a:spcPts val="0"/>
                        </a:spcAft>
                        <a:buClr>
                          <a:schemeClr val="dk1"/>
                        </a:buClr>
                        <a:buSzPts val="2000"/>
                        <a:buFont typeface="Calibri"/>
                        <a:buNone/>
                      </a:pPr>
                      <a:r>
                        <a:rPr lang="en-US" sz="2000"/>
                        <a:t>Red wines</a:t>
                      </a:r>
                      <a:endParaRPr sz="1800"/>
                    </a:p>
                  </a:txBody>
                  <a:tcPr marT="45725" marB="45725" marR="91450" marL="91450">
                    <a:lnL cap="flat" cmpd="sng" w="9525">
                      <a:solidFill>
                        <a:srgbClr val="000000">
                          <a:alpha val="0"/>
                        </a:srgbClr>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1800"/>
                        <a:buFont typeface="Calibri"/>
                        <a:buNone/>
                      </a:pPr>
                      <a:r>
                        <a:rPr b="1" lang="en-US" sz="1800">
                          <a:solidFill>
                            <a:schemeClr val="lt1"/>
                          </a:solidFill>
                        </a:rPr>
                        <a:t>1599</a:t>
                      </a:r>
                      <a:endParaRPr sz="1800"/>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953734"/>
                    </a:solidFill>
                  </a:tcPr>
                </a:tc>
                <a:tc>
                  <a:txBody>
                    <a:bodyPr/>
                    <a:lstStyle/>
                    <a:p>
                      <a:pPr indent="0" lvl="0" marL="0" marR="0" rtl="0" algn="l">
                        <a:spcBef>
                          <a:spcPts val="0"/>
                        </a:spcBef>
                        <a:spcAft>
                          <a:spcPts val="0"/>
                        </a:spcAft>
                        <a:buClr>
                          <a:schemeClr val="dk1"/>
                        </a:buClr>
                        <a:buSzPts val="1800"/>
                        <a:buFont typeface="Calibri"/>
                        <a:buNone/>
                      </a:pPr>
                      <a:r>
                        <a:t/>
                      </a:r>
                      <a:endParaRPr sz="1800"/>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99593"/>
                    </a:solidFill>
                  </a:tcPr>
                </a:tc>
                <a:tc>
                  <a:txBody>
                    <a:bodyPr/>
                    <a:lstStyle/>
                    <a:p>
                      <a:pPr indent="0" lvl="0" marL="0" marR="0" rtl="0" algn="l">
                        <a:spcBef>
                          <a:spcPts val="0"/>
                        </a:spcBef>
                        <a:spcAft>
                          <a:spcPts val="0"/>
                        </a:spcAft>
                        <a:buClr>
                          <a:schemeClr val="dk1"/>
                        </a:buClr>
                        <a:buSzPts val="1800"/>
                        <a:buFont typeface="Calibri"/>
                        <a:buNone/>
                      </a:pPr>
                      <a:r>
                        <a:t/>
                      </a:r>
                      <a:endParaRPr sz="1800"/>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99593"/>
                    </a:solidFill>
                  </a:tcPr>
                </a:tc>
                <a:tc>
                  <a:txBody>
                    <a:bodyPr/>
                    <a:lstStyle/>
                    <a:p>
                      <a:pPr indent="0" lvl="0" marL="0" marR="0" rtl="0" algn="l">
                        <a:spcBef>
                          <a:spcPts val="0"/>
                        </a:spcBef>
                        <a:spcAft>
                          <a:spcPts val="0"/>
                        </a:spcAft>
                        <a:buClr>
                          <a:schemeClr val="dk1"/>
                        </a:buClr>
                        <a:buSzPts val="1800"/>
                        <a:buFont typeface="Calibri"/>
                        <a:buNone/>
                      </a:pPr>
                      <a:r>
                        <a:t/>
                      </a:r>
                      <a:endParaRPr sz="1800"/>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99593"/>
                    </a:solidFill>
                  </a:tcPr>
                </a:tc>
                <a:tc>
                  <a:txBody>
                    <a:bodyPr/>
                    <a:lstStyle/>
                    <a:p>
                      <a:pPr indent="0" lvl="0" marL="0" marR="0" rtl="0" algn="l">
                        <a:spcBef>
                          <a:spcPts val="0"/>
                        </a:spcBef>
                        <a:spcAft>
                          <a:spcPts val="0"/>
                        </a:spcAft>
                        <a:buClr>
                          <a:schemeClr val="dk1"/>
                        </a:buClr>
                        <a:buSzPts val="1800"/>
                        <a:buFont typeface="Calibri"/>
                        <a:buNone/>
                      </a:pPr>
                      <a:r>
                        <a:t/>
                      </a:r>
                      <a:endParaRPr sz="1800"/>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99593"/>
                    </a:solidFill>
                  </a:tcPr>
                </a:tc>
              </a:tr>
            </a:tbl>
          </a:graphicData>
        </a:graphic>
      </p:graphicFrame>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4" name="Shape 744"/>
        <p:cNvGrpSpPr/>
        <p:nvPr/>
      </p:nvGrpSpPr>
      <p:grpSpPr>
        <a:xfrm>
          <a:off x="0" y="0"/>
          <a:ext cx="0" cy="0"/>
          <a:chOff x="0" y="0"/>
          <a:chExt cx="0" cy="0"/>
        </a:xfrm>
      </p:grpSpPr>
      <p:graphicFrame>
        <p:nvGraphicFramePr>
          <p:cNvPr id="745" name="Google Shape;745;p41"/>
          <p:cNvGraphicFramePr/>
          <p:nvPr/>
        </p:nvGraphicFramePr>
        <p:xfrm>
          <a:off x="6683426" y="2079957"/>
          <a:ext cx="3000000" cy="3000000"/>
        </p:xfrm>
        <a:graphic>
          <a:graphicData uri="http://schemas.openxmlformats.org/drawingml/2006/table">
            <a:tbl>
              <a:tblPr bandRow="1" firstRow="1">
                <a:noFill/>
                <a:tableStyleId>{0124D95F-F11B-45D3-93F4-8DB7B227EEC0}</a:tableStyleId>
              </a:tblPr>
              <a:tblGrid>
                <a:gridCol w="1173250"/>
                <a:gridCol w="1221525"/>
                <a:gridCol w="1186700"/>
                <a:gridCol w="1168675"/>
              </a:tblGrid>
              <a:tr h="370850">
                <a:tc>
                  <a:txBody>
                    <a:bodyPr/>
                    <a:lstStyle/>
                    <a:p>
                      <a:pPr indent="0" lvl="0" marL="0" marR="0" rtl="0" algn="l">
                        <a:spcBef>
                          <a:spcPts val="0"/>
                        </a:spcBef>
                        <a:spcAft>
                          <a:spcPts val="0"/>
                        </a:spcAft>
                        <a:buNone/>
                      </a:pPr>
                      <a:r>
                        <a:t/>
                      </a:r>
                      <a:endParaRPr i="1" sz="1800"/>
                    </a:p>
                  </a:txBody>
                  <a:tcPr marT="45725" marB="45725" marR="91450" marL="91450">
                    <a:lnL cap="flat" cmpd="sng" w="9525">
                      <a:solidFill>
                        <a:srgbClr val="000000">
                          <a:alpha val="0"/>
                        </a:srgbClr>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solidFill>
                      <a:srgbClr val="F2F2F2"/>
                    </a:solidFill>
                  </a:tcPr>
                </a:tc>
                <a:tc>
                  <a:txBody>
                    <a:bodyPr/>
                    <a:lstStyle/>
                    <a:p>
                      <a:pPr indent="0" lvl="0" marL="0" marR="0" rtl="0" algn="l">
                        <a:spcBef>
                          <a:spcPts val="0"/>
                        </a:spcBef>
                        <a:spcAft>
                          <a:spcPts val="0"/>
                        </a:spcAft>
                        <a:buNone/>
                      </a:pPr>
                      <a:r>
                        <a:rPr b="0" i="1" lang="en-US" sz="1800"/>
                        <a:t>Citric acid</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solidFill>
                      <a:srgbClr val="F2F2F2"/>
                    </a:solidFill>
                  </a:tcPr>
                </a:tc>
                <a:tc>
                  <a:txBody>
                    <a:bodyPr/>
                    <a:lstStyle/>
                    <a:p>
                      <a:pPr indent="0" lvl="0" marL="0" marR="0" rtl="0" algn="l">
                        <a:spcBef>
                          <a:spcPts val="0"/>
                        </a:spcBef>
                        <a:spcAft>
                          <a:spcPts val="0"/>
                        </a:spcAft>
                        <a:buNone/>
                      </a:pPr>
                      <a:r>
                        <a:rPr b="0" i="1" lang="en-US" sz="1800"/>
                        <a:t>Free SO2</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solidFill>
                      <a:srgbClr val="F2F2F2"/>
                    </a:solidFill>
                  </a:tcPr>
                </a:tc>
                <a:tc>
                  <a:txBody>
                    <a:bodyPr/>
                    <a:lstStyle/>
                    <a:p>
                      <a:pPr indent="0" lvl="0" marL="0" marR="0" rtl="0" algn="l">
                        <a:spcBef>
                          <a:spcPts val="0"/>
                        </a:spcBef>
                        <a:spcAft>
                          <a:spcPts val="0"/>
                        </a:spcAft>
                        <a:buNone/>
                      </a:pPr>
                      <a:r>
                        <a:rPr b="0" i="1" lang="en-US" sz="1800"/>
                        <a:t>Residual sugar</a:t>
                      </a:r>
                      <a:endParaRPr/>
                    </a:p>
                  </a:txBody>
                  <a:tcPr marT="45725" marB="45725" marR="91450" marL="91450">
                    <a:lnL cap="flat" cmpd="sng" w="12700">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solidFill>
                      <a:srgbClr val="F2F2F2"/>
                    </a:solidFill>
                  </a:tcPr>
                </a:tc>
              </a:tr>
              <a:tr h="370850">
                <a:tc>
                  <a:txBody>
                    <a:bodyPr/>
                    <a:lstStyle/>
                    <a:p>
                      <a:pPr indent="0" lvl="0" marL="0" marR="0" rtl="0" algn="l">
                        <a:spcBef>
                          <a:spcPts val="0"/>
                        </a:spcBef>
                        <a:spcAft>
                          <a:spcPts val="0"/>
                        </a:spcAft>
                        <a:buNone/>
                      </a:pPr>
                      <a:r>
                        <a:t/>
                      </a:r>
                      <a:endParaRPr b="1" i="0" sz="1800"/>
                    </a:p>
                  </a:txBody>
                  <a:tcPr marT="45725" marB="45725" marR="91450" marL="91450">
                    <a:lnL cap="flat" cmpd="sng" w="9525">
                      <a:solidFill>
                        <a:srgbClr val="000000">
                          <a:alpha val="0"/>
                        </a:srgbClr>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2F2F2"/>
                    </a:solidFill>
                  </a:tcPr>
                </a:tc>
                <a:tc>
                  <a:txBody>
                    <a:bodyPr/>
                    <a:lstStyle/>
                    <a:p>
                      <a:pPr indent="0" lvl="0" marL="0" marR="0" rtl="0" algn="l">
                        <a:spcBef>
                          <a:spcPts val="0"/>
                        </a:spcBef>
                        <a:spcAft>
                          <a:spcPts val="0"/>
                        </a:spcAft>
                        <a:buNone/>
                      </a:pPr>
                      <a:r>
                        <a:rPr i="1" lang="en-US" sz="1800">
                          <a:latin typeface="Noto Sans Symbols"/>
                          <a:ea typeface="Noto Sans Symbols"/>
                          <a:cs typeface="Noto Sans Symbols"/>
                          <a:sym typeface="Noto Sans Symbols"/>
                        </a:rPr>
                        <a:t>β</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2F2F2"/>
                    </a:solidFill>
                  </a:tcPr>
                </a:tc>
                <a:tc>
                  <a:txBody>
                    <a:bodyPr/>
                    <a:lstStyle/>
                    <a:p>
                      <a:pPr indent="0" lvl="0" marL="0" marR="0" rtl="0" algn="l">
                        <a:spcBef>
                          <a:spcPts val="0"/>
                        </a:spcBef>
                        <a:spcAft>
                          <a:spcPts val="0"/>
                        </a:spcAft>
                        <a:buNone/>
                      </a:pPr>
                      <a:r>
                        <a:rPr i="1" lang="en-US" sz="1800">
                          <a:latin typeface="Noto Sans Symbols"/>
                          <a:ea typeface="Noto Sans Symbols"/>
                          <a:cs typeface="Noto Sans Symbols"/>
                          <a:sym typeface="Noto Sans Symbols"/>
                        </a:rPr>
                        <a:t>β</a:t>
                      </a:r>
                      <a:endParaRPr i="1" sz="1800"/>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2F2F2"/>
                    </a:solidFill>
                  </a:tcPr>
                </a:tc>
                <a:tc>
                  <a:txBody>
                    <a:bodyPr/>
                    <a:lstStyle/>
                    <a:p>
                      <a:pPr indent="0" lvl="0" marL="0" marR="0" rtl="0" algn="l">
                        <a:spcBef>
                          <a:spcPts val="0"/>
                        </a:spcBef>
                        <a:spcAft>
                          <a:spcPts val="0"/>
                        </a:spcAft>
                        <a:buNone/>
                      </a:pPr>
                      <a:r>
                        <a:rPr i="1" lang="en-US" sz="1800">
                          <a:latin typeface="Noto Sans Symbols"/>
                          <a:ea typeface="Noto Sans Symbols"/>
                          <a:cs typeface="Noto Sans Symbols"/>
                          <a:sym typeface="Noto Sans Symbols"/>
                        </a:rPr>
                        <a:t>β</a:t>
                      </a:r>
                      <a:endParaRPr i="1" sz="1800"/>
                    </a:p>
                  </a:txBody>
                  <a:tcPr marT="45725" marB="45725" marR="91450" marL="91450">
                    <a:lnL cap="flat" cmpd="sng" w="12700">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2F2F2"/>
                    </a:solidFill>
                  </a:tcPr>
                </a:tc>
              </a:tr>
              <a:tr h="370850">
                <a:tc>
                  <a:txBody>
                    <a:bodyPr/>
                    <a:lstStyle/>
                    <a:p>
                      <a:pPr indent="0" lvl="0" marL="0" marR="0" rtl="0" algn="l">
                        <a:spcBef>
                          <a:spcPts val="0"/>
                        </a:spcBef>
                        <a:spcAft>
                          <a:spcPts val="0"/>
                        </a:spcAft>
                        <a:buNone/>
                      </a:pPr>
                      <a:r>
                        <a:rPr b="1" i="0" lang="en-US" sz="1800"/>
                        <a:t>All wines</a:t>
                      </a:r>
                      <a:endParaRPr/>
                    </a:p>
                  </a:txBody>
                  <a:tcPr marT="45725" marB="45725" marR="91450" marL="91450">
                    <a:lnL cap="flat" cmpd="sng" w="9525">
                      <a:solidFill>
                        <a:srgbClr val="000000">
                          <a:alpha val="0"/>
                        </a:srgbClr>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i="1" lang="en-US" sz="1800"/>
                        <a:t>0.104</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i="1" lang="en-US" sz="1800"/>
                        <a:t>-0.001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i="1" lang="en-US" sz="1800"/>
                        <a:t>-0.018</a:t>
                      </a:r>
                      <a:endParaRPr/>
                    </a:p>
                  </a:txBody>
                  <a:tcPr marT="45725" marB="45725" marR="91450" marL="91450">
                    <a:lnL cap="flat" cmpd="sng" w="12700">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70850">
                <a:tc>
                  <a:txBody>
                    <a:bodyPr/>
                    <a:lstStyle/>
                    <a:p>
                      <a:pPr indent="0" lvl="0" marL="0" marR="0" rtl="0" algn="l">
                        <a:spcBef>
                          <a:spcPts val="0"/>
                        </a:spcBef>
                        <a:spcAft>
                          <a:spcPts val="0"/>
                        </a:spcAft>
                        <a:buNone/>
                      </a:pPr>
                      <a:r>
                        <a:rPr b="0" i="1" lang="en-US" sz="1800"/>
                        <a:t>Subgroup</a:t>
                      </a:r>
                      <a:endParaRPr/>
                    </a:p>
                  </a:txBody>
                  <a:tcPr marT="45725" marB="45725" marR="91450" marL="91450">
                    <a:lnL cap="flat" cmpd="sng" w="9525">
                      <a:solidFill>
                        <a:srgbClr val="000000">
                          <a:alpha val="0"/>
                        </a:srgbClr>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2F2F2"/>
                    </a:solidFill>
                  </a:tcPr>
                </a:tc>
                <a:tc>
                  <a:txBody>
                    <a:bodyPr/>
                    <a:lstStyle/>
                    <a:p>
                      <a:pPr indent="0" lvl="0" marL="0" marR="0" rtl="0" algn="l">
                        <a:spcBef>
                          <a:spcPts val="0"/>
                        </a:spcBef>
                        <a:spcAft>
                          <a:spcPts val="0"/>
                        </a:spcAft>
                        <a:buNone/>
                      </a:pPr>
                      <a:r>
                        <a:t/>
                      </a:r>
                      <a:endParaRPr b="0" i="1" sz="1800"/>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2F2F2"/>
                    </a:solidFill>
                  </a:tcPr>
                </a:tc>
                <a:tc>
                  <a:txBody>
                    <a:bodyPr/>
                    <a:lstStyle/>
                    <a:p>
                      <a:pPr indent="0" lvl="0" marL="0" marR="0" rtl="0" algn="l">
                        <a:spcBef>
                          <a:spcPts val="0"/>
                        </a:spcBef>
                        <a:spcAft>
                          <a:spcPts val="0"/>
                        </a:spcAft>
                        <a:buNone/>
                      </a:pPr>
                      <a:r>
                        <a:t/>
                      </a:r>
                      <a:endParaRPr b="0" i="1" sz="1800"/>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2F2F2"/>
                    </a:solidFill>
                  </a:tcPr>
                </a:tc>
                <a:tc>
                  <a:txBody>
                    <a:bodyPr/>
                    <a:lstStyle/>
                    <a:p>
                      <a:pPr indent="0" lvl="0" marL="0" marR="0" rtl="0" algn="l">
                        <a:spcBef>
                          <a:spcPts val="0"/>
                        </a:spcBef>
                        <a:spcAft>
                          <a:spcPts val="0"/>
                        </a:spcAft>
                        <a:buNone/>
                      </a:pPr>
                      <a:r>
                        <a:t/>
                      </a:r>
                      <a:endParaRPr b="0" i="1" sz="1800"/>
                    </a:p>
                  </a:txBody>
                  <a:tcPr marT="45725" marB="45725" marR="91450" marL="91450">
                    <a:lnL cap="flat" cmpd="sng" w="12700">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2F2F2"/>
                    </a:solidFill>
                  </a:tcPr>
                </a:tc>
              </a:tr>
              <a:tr h="370850">
                <a:tc>
                  <a:txBody>
                    <a:bodyPr/>
                    <a:lstStyle/>
                    <a:p>
                      <a:pPr indent="0" lvl="0" marL="0" marR="0" rtl="0" algn="l">
                        <a:spcBef>
                          <a:spcPts val="0"/>
                        </a:spcBef>
                        <a:spcAft>
                          <a:spcPts val="0"/>
                        </a:spcAft>
                        <a:buNone/>
                      </a:pPr>
                      <a:r>
                        <a:rPr b="1" lang="en-US" sz="1800">
                          <a:solidFill>
                            <a:schemeClr val="accent1"/>
                          </a:solidFill>
                        </a:rPr>
                        <a:t>Blue</a:t>
                      </a:r>
                      <a:endParaRPr sz="1800">
                        <a:solidFill>
                          <a:schemeClr val="accent1"/>
                        </a:solidFill>
                      </a:endParaRPr>
                    </a:p>
                  </a:txBody>
                  <a:tcPr marT="45725" marB="45725" marR="91450" marL="91450">
                    <a:lnL cap="flat" cmpd="sng" w="9525">
                      <a:solidFill>
                        <a:srgbClr val="000000">
                          <a:alpha val="0"/>
                        </a:srgbClr>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lang="en-US" sz="1800"/>
                        <a:t>0.430</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b="1" lang="en-US" sz="1800"/>
                        <a:t>0.017***</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b="1" lang="en-US" sz="1800"/>
                        <a:t>0.427***</a:t>
                      </a:r>
                      <a:endParaRPr/>
                    </a:p>
                  </a:txBody>
                  <a:tcPr marT="45725" marB="45725" marR="91450" marL="91450">
                    <a:lnL cap="flat" cmpd="sng" w="12700">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70850">
                <a:tc>
                  <a:txBody>
                    <a:bodyPr/>
                    <a:lstStyle/>
                    <a:p>
                      <a:pPr indent="0" lvl="0" marL="0" marR="0" rtl="0" algn="l">
                        <a:spcBef>
                          <a:spcPts val="0"/>
                        </a:spcBef>
                        <a:spcAft>
                          <a:spcPts val="0"/>
                        </a:spcAft>
                        <a:buNone/>
                      </a:pPr>
                      <a:r>
                        <a:rPr b="1" lang="en-US" sz="1800">
                          <a:solidFill>
                            <a:schemeClr val="accent2"/>
                          </a:solidFill>
                        </a:rPr>
                        <a:t>Orange</a:t>
                      </a:r>
                      <a:endParaRPr sz="1800">
                        <a:solidFill>
                          <a:schemeClr val="accent2"/>
                        </a:solidFill>
                      </a:endParaRPr>
                    </a:p>
                  </a:txBody>
                  <a:tcPr marT="45725" marB="45725" marR="91450" marL="91450">
                    <a:lnL cap="flat" cmpd="sng" w="9525">
                      <a:solidFill>
                        <a:srgbClr val="000000">
                          <a:alpha val="0"/>
                        </a:srgbClr>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b="1" lang="en-US" sz="1800"/>
                        <a:t>-0.155**</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lang="en-US" sz="1800"/>
                        <a:t>-0.000</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lang="en-US" sz="1800"/>
                        <a:t>-0.016</a:t>
                      </a:r>
                      <a:endParaRPr/>
                    </a:p>
                  </a:txBody>
                  <a:tcPr marT="45725" marB="45725" marR="91450" marL="91450">
                    <a:lnL cap="flat" cmpd="sng" w="12700">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70850">
                <a:tc>
                  <a:txBody>
                    <a:bodyPr/>
                    <a:lstStyle/>
                    <a:p>
                      <a:pPr indent="0" lvl="0" marL="0" marR="0" rtl="0" algn="l">
                        <a:spcBef>
                          <a:spcPts val="0"/>
                        </a:spcBef>
                        <a:spcAft>
                          <a:spcPts val="0"/>
                        </a:spcAft>
                        <a:buNone/>
                      </a:pPr>
                      <a:r>
                        <a:rPr b="1" lang="en-US" sz="1800">
                          <a:solidFill>
                            <a:srgbClr val="70AD47"/>
                          </a:solidFill>
                        </a:rPr>
                        <a:t>Green</a:t>
                      </a:r>
                      <a:endParaRPr sz="1800">
                        <a:solidFill>
                          <a:srgbClr val="70AD47"/>
                        </a:solidFill>
                      </a:endParaRPr>
                    </a:p>
                  </a:txBody>
                  <a:tcPr marT="45725" marB="45725" marR="91450" marL="91450">
                    <a:lnL cap="flat" cmpd="sng" w="9525">
                      <a:solidFill>
                        <a:srgbClr val="000000">
                          <a:alpha val="0"/>
                        </a:srgbClr>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lang="en-US" sz="1800"/>
                        <a:t>-0.097</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lang="en-US" sz="1800"/>
                        <a:t>-0.002</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b="1" lang="en-US" sz="1800"/>
                        <a:t>0.323***</a:t>
                      </a:r>
                      <a:endParaRPr/>
                    </a:p>
                  </a:txBody>
                  <a:tcPr marT="45725" marB="45725" marR="91450" marL="91450">
                    <a:lnL cap="flat" cmpd="sng" w="12700">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70850">
                <a:tc>
                  <a:txBody>
                    <a:bodyPr/>
                    <a:lstStyle/>
                    <a:p>
                      <a:pPr indent="0" lvl="0" marL="0" marR="0" rtl="0" algn="l">
                        <a:spcBef>
                          <a:spcPts val="0"/>
                        </a:spcBef>
                        <a:spcAft>
                          <a:spcPts val="0"/>
                        </a:spcAft>
                        <a:buNone/>
                      </a:pPr>
                      <a:r>
                        <a:rPr b="1" lang="en-US" sz="1800">
                          <a:solidFill>
                            <a:srgbClr val="FF0000"/>
                          </a:solidFill>
                        </a:rPr>
                        <a:t>Red</a:t>
                      </a:r>
                      <a:endParaRPr sz="1800">
                        <a:solidFill>
                          <a:srgbClr val="FF0000"/>
                        </a:solidFill>
                      </a:endParaRPr>
                    </a:p>
                  </a:txBody>
                  <a:tcPr marT="45725" marB="45725" marR="91450" marL="91450">
                    <a:lnL cap="flat" cmpd="sng" w="9525">
                      <a:solidFill>
                        <a:srgbClr val="000000">
                          <a:alpha val="0"/>
                        </a:srgbClr>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lang="en-US" sz="1800"/>
                        <a:t>0.304**</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lang="en-US" sz="1800"/>
                        <a:t>-0.011***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lang="en-US" sz="1800"/>
                        <a:t>-0.004***</a:t>
                      </a:r>
                      <a:endParaRPr/>
                    </a:p>
                  </a:txBody>
                  <a:tcPr marT="45725" marB="45725" marR="91450" marL="91450">
                    <a:lnL cap="flat" cmpd="sng" w="12700">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graphicFrame>
        <p:nvGraphicFramePr>
          <p:cNvPr id="746" name="Google Shape;746;p41"/>
          <p:cNvGraphicFramePr/>
          <p:nvPr/>
        </p:nvGraphicFramePr>
        <p:xfrm>
          <a:off x="934029" y="3639316"/>
          <a:ext cx="3000000" cy="3000000"/>
        </p:xfrm>
        <a:graphic>
          <a:graphicData uri="http://schemas.openxmlformats.org/drawingml/2006/table">
            <a:tbl>
              <a:tblPr bandRow="1" firstRow="1">
                <a:noFill/>
                <a:tableStyleId>{0124D95F-F11B-45D3-93F4-8DB7B227EEC0}</a:tableStyleId>
              </a:tblPr>
              <a:tblGrid>
                <a:gridCol w="1534925"/>
                <a:gridCol w="1366400"/>
                <a:gridCol w="1292975"/>
              </a:tblGrid>
              <a:tr h="370850">
                <a:tc>
                  <a:txBody>
                    <a:bodyPr/>
                    <a:lstStyle/>
                    <a:p>
                      <a:pPr indent="0" lvl="0" marL="0" marR="0" rtl="0" algn="l">
                        <a:spcBef>
                          <a:spcPts val="0"/>
                        </a:spcBef>
                        <a:spcAft>
                          <a:spcPts val="0"/>
                        </a:spcAft>
                        <a:buNone/>
                      </a:pPr>
                      <a:r>
                        <a:rPr i="1" lang="en-US" sz="1800"/>
                        <a:t>Subgroup</a:t>
                      </a:r>
                      <a:endParaRPr/>
                    </a:p>
                  </a:txBody>
                  <a:tcPr marT="45725" marB="45725" marR="91450" marL="91450">
                    <a:lnL cap="flat" cmpd="sng" w="9525">
                      <a:solidFill>
                        <a:srgbClr val="000000">
                          <a:alpha val="0"/>
                        </a:srgbClr>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i="1" lang="en-US" sz="1800"/>
                        <a:t>Composition</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i="1" lang="en-US" sz="1800"/>
                        <a:t>Ave. quality</a:t>
                      </a:r>
                      <a:endParaRPr/>
                    </a:p>
                  </a:txBody>
                  <a:tcPr marT="45725" marB="45725" marR="91450" marL="91450">
                    <a:lnL cap="flat" cmpd="sng" w="12700">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tcPr>
                </a:tc>
              </a:tr>
              <a:tr h="370850">
                <a:tc>
                  <a:txBody>
                    <a:bodyPr/>
                    <a:lstStyle/>
                    <a:p>
                      <a:pPr indent="0" lvl="0" marL="0" marR="0" rtl="0" algn="l">
                        <a:spcBef>
                          <a:spcPts val="0"/>
                        </a:spcBef>
                        <a:spcAft>
                          <a:spcPts val="0"/>
                        </a:spcAft>
                        <a:buNone/>
                      </a:pPr>
                      <a:r>
                        <a:rPr b="1" lang="en-US" sz="1800">
                          <a:solidFill>
                            <a:schemeClr val="accent1"/>
                          </a:solidFill>
                        </a:rPr>
                        <a:t>Blue</a:t>
                      </a:r>
                      <a:endParaRPr sz="1800">
                        <a:solidFill>
                          <a:schemeClr val="accent1"/>
                        </a:solidFill>
                      </a:endParaRPr>
                    </a:p>
                  </a:txBody>
                  <a:tcPr marT="45725" marB="45725" marR="91450" marL="91450">
                    <a:lnL cap="flat" cmpd="sng" w="9525">
                      <a:solidFill>
                        <a:srgbClr val="000000">
                          <a:alpha val="0"/>
                        </a:srgbClr>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lang="en-US" sz="1800"/>
                        <a:t>98% white</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lang="en-US" sz="1800"/>
                        <a:t>6.02</a:t>
                      </a:r>
                      <a:endParaRPr/>
                    </a:p>
                  </a:txBody>
                  <a:tcPr marT="45725" marB="45725" marR="91450" marL="91450">
                    <a:lnL cap="flat" cmpd="sng" w="12700">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70850">
                <a:tc>
                  <a:txBody>
                    <a:bodyPr/>
                    <a:lstStyle/>
                    <a:p>
                      <a:pPr indent="0" lvl="0" marL="0" marR="0" rtl="0" algn="l">
                        <a:spcBef>
                          <a:spcPts val="0"/>
                        </a:spcBef>
                        <a:spcAft>
                          <a:spcPts val="0"/>
                        </a:spcAft>
                        <a:buNone/>
                      </a:pPr>
                      <a:r>
                        <a:rPr b="1" lang="en-US" sz="1800">
                          <a:solidFill>
                            <a:schemeClr val="accent2"/>
                          </a:solidFill>
                        </a:rPr>
                        <a:t>Orange</a:t>
                      </a:r>
                      <a:endParaRPr sz="1800">
                        <a:solidFill>
                          <a:schemeClr val="accent2"/>
                        </a:solidFill>
                      </a:endParaRPr>
                    </a:p>
                  </a:txBody>
                  <a:tcPr marT="45725" marB="45725" marR="91450" marL="91450">
                    <a:lnL cap="flat" cmpd="sng" w="9525">
                      <a:solidFill>
                        <a:srgbClr val="000000">
                          <a:alpha val="0"/>
                        </a:srgbClr>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lang="en-US" sz="1800"/>
                        <a:t>100% white</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lang="en-US" sz="1800"/>
                        <a:t>5.91</a:t>
                      </a:r>
                      <a:endParaRPr/>
                    </a:p>
                  </a:txBody>
                  <a:tcPr marT="45725" marB="45725" marR="91450" marL="91450">
                    <a:lnL cap="flat" cmpd="sng" w="12700">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70850">
                <a:tc>
                  <a:txBody>
                    <a:bodyPr/>
                    <a:lstStyle/>
                    <a:p>
                      <a:pPr indent="0" lvl="0" marL="0" marR="0" rtl="0" algn="l">
                        <a:spcBef>
                          <a:spcPts val="0"/>
                        </a:spcBef>
                        <a:spcAft>
                          <a:spcPts val="0"/>
                        </a:spcAft>
                        <a:buNone/>
                      </a:pPr>
                      <a:r>
                        <a:rPr b="1" lang="en-US" sz="1800">
                          <a:solidFill>
                            <a:srgbClr val="70AD47"/>
                          </a:solidFill>
                        </a:rPr>
                        <a:t>Green</a:t>
                      </a:r>
                      <a:endParaRPr sz="1800">
                        <a:solidFill>
                          <a:srgbClr val="70AD47"/>
                        </a:solidFill>
                      </a:endParaRPr>
                    </a:p>
                  </a:txBody>
                  <a:tcPr marT="45725" marB="45725" marR="91450" marL="91450">
                    <a:lnL cap="flat" cmpd="sng" w="9525">
                      <a:solidFill>
                        <a:srgbClr val="000000">
                          <a:alpha val="0"/>
                        </a:srgbClr>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lang="en-US" sz="1800"/>
                        <a:t>85% red</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lang="en-US" sz="1800"/>
                        <a:t>5.60</a:t>
                      </a:r>
                      <a:endParaRPr/>
                    </a:p>
                  </a:txBody>
                  <a:tcPr marT="45725" marB="45725" marR="91450" marL="91450">
                    <a:lnL cap="flat" cmpd="sng" w="12700">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70850">
                <a:tc>
                  <a:txBody>
                    <a:bodyPr/>
                    <a:lstStyle/>
                    <a:p>
                      <a:pPr indent="0" lvl="0" marL="0" marR="0" rtl="0" algn="l">
                        <a:spcBef>
                          <a:spcPts val="0"/>
                        </a:spcBef>
                        <a:spcAft>
                          <a:spcPts val="0"/>
                        </a:spcAft>
                        <a:buNone/>
                      </a:pPr>
                      <a:r>
                        <a:rPr b="1" lang="en-US" sz="1800">
                          <a:solidFill>
                            <a:srgbClr val="FF0000"/>
                          </a:solidFill>
                        </a:rPr>
                        <a:t>Red</a:t>
                      </a:r>
                      <a:endParaRPr sz="1800">
                        <a:solidFill>
                          <a:srgbClr val="FF0000"/>
                        </a:solidFill>
                      </a:endParaRPr>
                    </a:p>
                  </a:txBody>
                  <a:tcPr marT="45725" marB="45725" marR="91450" marL="91450">
                    <a:lnL cap="flat" cmpd="sng" w="9525">
                      <a:solidFill>
                        <a:srgbClr val="000000">
                          <a:alpha val="0"/>
                        </a:srgbClr>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lang="en-US" sz="1800"/>
                        <a:t>57% red</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lang="en-US" sz="1800"/>
                        <a:t>5.36</a:t>
                      </a:r>
                      <a:endParaRPr/>
                    </a:p>
                  </a:txBody>
                  <a:tcPr marT="45725" marB="45725" marR="91450" marL="91450">
                    <a:lnL cap="flat" cmpd="sng" w="12700">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sp>
        <p:nvSpPr>
          <p:cNvPr id="747" name="Google Shape;747;p41"/>
          <p:cNvSpPr txBox="1"/>
          <p:nvPr/>
        </p:nvSpPr>
        <p:spPr>
          <a:xfrm>
            <a:off x="6586349" y="1114756"/>
            <a:ext cx="5291257"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Calibri"/>
              <a:buNone/>
            </a:pPr>
            <a:r>
              <a:rPr b="0" i="0" lang="en-US" sz="2400" u="none" cap="none" strike="noStrike">
                <a:solidFill>
                  <a:srgbClr val="000000"/>
                </a:solidFill>
                <a:latin typeface="Calibri"/>
                <a:ea typeface="Calibri"/>
                <a:cs typeface="Calibri"/>
                <a:sym typeface="Calibri"/>
              </a:rPr>
              <a:t>Subgroup regression: Simpson’s reversal!</a:t>
            </a:r>
            <a:endParaRPr b="0" i="0" sz="2400" u="none" cap="none" strike="noStrike">
              <a:solidFill>
                <a:srgbClr val="000000"/>
              </a:solidFill>
              <a:latin typeface="Calibri"/>
              <a:ea typeface="Calibri"/>
              <a:cs typeface="Calibri"/>
              <a:sym typeface="Calibri"/>
            </a:endParaRPr>
          </a:p>
        </p:txBody>
      </p:sp>
      <p:sp>
        <p:nvSpPr>
          <p:cNvPr id="748" name="Google Shape;748;p41"/>
          <p:cNvSpPr txBox="1"/>
          <p:nvPr/>
        </p:nvSpPr>
        <p:spPr>
          <a:xfrm>
            <a:off x="6777938" y="5416488"/>
            <a:ext cx="5414062" cy="707886"/>
          </a:xfrm>
          <a:prstGeom prst="rect">
            <a:avLst/>
          </a:prstGeom>
          <a:noFill/>
          <a:ln>
            <a:noFill/>
          </a:ln>
        </p:spPr>
        <p:txBody>
          <a:bodyPr anchorCtr="0" anchor="t" bIns="45700" lIns="91425" spcFirstLastPara="1" rIns="91425" wrap="square" tIns="45700">
            <a:spAutoFit/>
          </a:bodyPr>
          <a:lstStyle/>
          <a:p>
            <a:pPr indent="-342900" lvl="0" marL="342900" marR="0" rtl="0" algn="l">
              <a:lnSpc>
                <a:spcPct val="100000"/>
              </a:lnSpc>
              <a:spcBef>
                <a:spcPts val="0"/>
              </a:spcBef>
              <a:spcAft>
                <a:spcPts val="0"/>
              </a:spcAft>
              <a:buClr>
                <a:srgbClr val="000000"/>
              </a:buClr>
              <a:buSzPts val="2000"/>
              <a:buFont typeface="Noto Sans Symbols"/>
              <a:buChar char="🡪"/>
            </a:pPr>
            <a:r>
              <a:rPr b="0" i="0" lang="en-US" sz="2000" u="none" cap="none" strike="noStrike">
                <a:solidFill>
                  <a:srgbClr val="000000"/>
                </a:solidFill>
                <a:latin typeface="Calibri"/>
                <a:ea typeface="Calibri"/>
                <a:cs typeface="Calibri"/>
                <a:sym typeface="Calibri"/>
              </a:rPr>
              <a:t>Higher sugars and quality</a:t>
            </a:r>
            <a:endParaRPr/>
          </a:p>
          <a:p>
            <a:pPr indent="-342900" lvl="0" marL="342900" marR="0" rtl="0" algn="l">
              <a:lnSpc>
                <a:spcPct val="100000"/>
              </a:lnSpc>
              <a:spcBef>
                <a:spcPts val="0"/>
              </a:spcBef>
              <a:spcAft>
                <a:spcPts val="0"/>
              </a:spcAft>
              <a:buClr>
                <a:srgbClr val="000000"/>
              </a:buClr>
              <a:buSzPts val="2000"/>
              <a:buFont typeface="Noto Sans Symbols"/>
              <a:buChar char="🡪"/>
            </a:pPr>
            <a:r>
              <a:rPr b="0" i="0" lang="en-US" sz="2000" u="none" cap="none" strike="noStrike">
                <a:solidFill>
                  <a:srgbClr val="000000"/>
                </a:solidFill>
                <a:latin typeface="Calibri"/>
                <a:ea typeface="Calibri"/>
                <a:cs typeface="Calibri"/>
                <a:sym typeface="Calibri"/>
              </a:rPr>
              <a:t>Higher citric acid and quality</a:t>
            </a:r>
            <a:endParaRPr/>
          </a:p>
        </p:txBody>
      </p:sp>
      <p:sp>
        <p:nvSpPr>
          <p:cNvPr id="749" name="Google Shape;749;p41"/>
          <p:cNvSpPr txBox="1"/>
          <p:nvPr>
            <p:ph type="title"/>
          </p:nvPr>
        </p:nvSpPr>
        <p:spPr>
          <a:xfrm>
            <a:off x="609600" y="219075"/>
            <a:ext cx="10260013" cy="639763"/>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Rockwell"/>
              <a:buNone/>
            </a:pPr>
            <a:r>
              <a:rPr lang="en-US"/>
              <a:t>Latent subgroups in wine data</a:t>
            </a:r>
            <a:endParaRPr/>
          </a:p>
        </p:txBody>
      </p:sp>
      <p:pic>
        <p:nvPicPr>
          <p:cNvPr id="750" name="Google Shape;750;p41"/>
          <p:cNvPicPr preferRelativeResize="0"/>
          <p:nvPr/>
        </p:nvPicPr>
        <p:blipFill rotWithShape="1">
          <a:blip r:embed="rId3">
            <a:alphaModFix/>
          </a:blip>
          <a:srcRect b="0" l="0" r="0" t="0"/>
          <a:stretch/>
        </p:blipFill>
        <p:spPr>
          <a:xfrm>
            <a:off x="186216" y="1565173"/>
            <a:ext cx="5488133" cy="2082931"/>
          </a:xfrm>
          <a:prstGeom prst="rect">
            <a:avLst/>
          </a:prstGeom>
          <a:noFill/>
          <a:ln>
            <a:noFill/>
          </a:ln>
        </p:spPr>
      </p:pic>
      <p:grpSp>
        <p:nvGrpSpPr>
          <p:cNvPr id="751" name="Google Shape;751;p41"/>
          <p:cNvGrpSpPr/>
          <p:nvPr/>
        </p:nvGrpSpPr>
        <p:grpSpPr>
          <a:xfrm>
            <a:off x="518643" y="5724591"/>
            <a:ext cx="11263725" cy="1018755"/>
            <a:chOff x="583379" y="5630859"/>
            <a:chExt cx="11263725" cy="1018755"/>
          </a:xfrm>
        </p:grpSpPr>
        <p:sp>
          <p:nvSpPr>
            <p:cNvPr id="752" name="Google Shape;752;p41"/>
            <p:cNvSpPr/>
            <p:nvPr/>
          </p:nvSpPr>
          <p:spPr>
            <a:xfrm>
              <a:off x="583380" y="5630859"/>
              <a:ext cx="1404690" cy="480960"/>
            </a:xfrm>
            <a:prstGeom prst="roundRect">
              <a:avLst>
                <a:gd fmla="val 16667" name="adj"/>
              </a:avLst>
            </a:prstGeom>
            <a:solidFill>
              <a:srgbClr val="7F7F7F"/>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FFFFFF"/>
                </a:buClr>
                <a:buSzPts val="1800"/>
                <a:buFont typeface="Rockwell"/>
                <a:buNone/>
              </a:pPr>
              <a:r>
                <a:rPr b="1" i="0" lang="en-US" sz="1800" u="none" cap="none" strike="noStrike">
                  <a:solidFill>
                    <a:srgbClr val="FFFFFF"/>
                  </a:solidFill>
                  <a:latin typeface="Rockwell"/>
                  <a:ea typeface="Rockwell"/>
                  <a:cs typeface="Rockwell"/>
                  <a:sym typeface="Rockwell"/>
                </a:rPr>
                <a:t>METHOD</a:t>
              </a:r>
              <a:endParaRPr b="1" i="0" sz="1800" u="none" cap="none" strike="noStrike">
                <a:solidFill>
                  <a:srgbClr val="FFFFFF"/>
                </a:solidFill>
                <a:latin typeface="Rockwell"/>
                <a:ea typeface="Rockwell"/>
                <a:cs typeface="Rockwell"/>
                <a:sym typeface="Rockwell"/>
              </a:endParaRPr>
            </a:p>
          </p:txBody>
        </p:sp>
        <p:sp>
          <p:nvSpPr>
            <p:cNvPr id="753" name="Google Shape;753;p41"/>
            <p:cNvSpPr/>
            <p:nvPr/>
          </p:nvSpPr>
          <p:spPr>
            <a:xfrm>
              <a:off x="583379" y="6055205"/>
              <a:ext cx="11263725" cy="594409"/>
            </a:xfrm>
            <a:prstGeom prst="rect">
              <a:avLst/>
            </a:prstGeom>
            <a:solidFill>
              <a:srgbClr val="D8D8D8"/>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Rockwell"/>
                <a:buNone/>
              </a:pPr>
              <a:r>
                <a:rPr b="0" i="0" lang="en-US" sz="1800" u="none" cap="none" strike="noStrike">
                  <a:solidFill>
                    <a:srgbClr val="000000"/>
                  </a:solidFill>
                  <a:latin typeface="Rockwell"/>
                  <a:ea typeface="Rockwell"/>
                  <a:cs typeface="Rockwell"/>
                  <a:sym typeface="Rockwell"/>
                </a:rPr>
                <a:t>Alipourfard, Burghardt &amp; Lerman (2021) </a:t>
              </a:r>
              <a:r>
                <a:rPr b="0" i="1" lang="en-US" sz="1800" u="none" cap="none" strike="noStrike">
                  <a:solidFill>
                    <a:srgbClr val="000000"/>
                  </a:solidFill>
                  <a:latin typeface="Rockwell"/>
                  <a:ea typeface="Rockwell"/>
                  <a:cs typeface="Rockwell"/>
                  <a:sym typeface="Rockwell"/>
                </a:rPr>
                <a:t>Disaggregation via Gaussian Regression for Robust Analysis of Heterogeneous Data. </a:t>
              </a:r>
              <a:r>
                <a:rPr b="0" i="0" lang="en-US" sz="1800" u="none" cap="none" strike="noStrike">
                  <a:solidFill>
                    <a:srgbClr val="000000"/>
                  </a:solidFill>
                  <a:latin typeface="Rockwell"/>
                  <a:ea typeface="Rockwell"/>
                  <a:cs typeface="Rockwell"/>
                  <a:sym typeface="Rockwell"/>
                </a:rPr>
                <a:t>Handbook on CSS</a:t>
              </a:r>
              <a:r>
                <a:rPr b="0" i="1" lang="en-US" sz="1800" u="none" cap="none" strike="noStrike">
                  <a:solidFill>
                    <a:srgbClr val="000000"/>
                  </a:solidFill>
                  <a:latin typeface="Rockwell"/>
                  <a:ea typeface="Rockwell"/>
                  <a:cs typeface="Rockwell"/>
                  <a:sym typeface="Rockwell"/>
                </a:rPr>
                <a:t>. Code: </a:t>
              </a:r>
              <a:r>
                <a:rPr b="0" i="0" lang="en-US" sz="1800" u="sng" cap="none" strike="noStrike">
                  <a:solidFill>
                    <a:srgbClr val="0432FF"/>
                  </a:solidFill>
                  <a:latin typeface="Rockwell"/>
                  <a:ea typeface="Rockwell"/>
                  <a:cs typeface="Rockwell"/>
                  <a:sym typeface="Rockwell"/>
                  <a:hlinkClick r:id="rId4">
                    <a:extLst>
                      <a:ext uri="{A12FA001-AC4F-418D-AE19-62706E023703}">
                        <ahyp:hlinkClr val="tx"/>
                      </a:ext>
                    </a:extLst>
                  </a:hlinkClick>
                </a:rPr>
                <a:t>https://github.com/ninoch/DoGR</a:t>
              </a:r>
              <a:endParaRPr b="0" i="0" sz="1800" u="sng" cap="none" strike="noStrike">
                <a:solidFill>
                  <a:srgbClr val="0432FF"/>
                </a:solidFill>
                <a:latin typeface="Rockwell"/>
                <a:ea typeface="Rockwell"/>
                <a:cs typeface="Rockwell"/>
                <a:sym typeface="Rockwell"/>
              </a:endParaRPr>
            </a:p>
          </p:txBody>
        </p:sp>
      </p:gr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7" name="Shape 757"/>
        <p:cNvGrpSpPr/>
        <p:nvPr/>
      </p:nvGrpSpPr>
      <p:grpSpPr>
        <a:xfrm>
          <a:off x="0" y="0"/>
          <a:ext cx="0" cy="0"/>
          <a:chOff x="0" y="0"/>
          <a:chExt cx="0" cy="0"/>
        </a:xfrm>
      </p:grpSpPr>
      <p:sp>
        <p:nvSpPr>
          <p:cNvPr id="758" name="Google Shape;758;p42"/>
          <p:cNvSpPr txBox="1"/>
          <p:nvPr>
            <p:ph type="title"/>
          </p:nvPr>
        </p:nvSpPr>
        <p:spPr>
          <a:xfrm>
            <a:off x="812800" y="292100"/>
            <a:ext cx="13680000" cy="8529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4400"/>
              <a:buFont typeface="Rockwell"/>
              <a:buNone/>
            </a:pPr>
            <a:r>
              <a:rPr b="0" lang="en-US" sz="4400"/>
              <a:t>Evaluation</a:t>
            </a:r>
            <a:endParaRPr b="1" sz="3600"/>
          </a:p>
        </p:txBody>
      </p:sp>
      <p:sp>
        <p:nvSpPr>
          <p:cNvPr id="759" name="Google Shape;759;p42"/>
          <p:cNvSpPr txBox="1"/>
          <p:nvPr>
            <p:ph idx="4294967295" type="body"/>
          </p:nvPr>
        </p:nvSpPr>
        <p:spPr>
          <a:xfrm>
            <a:off x="511429" y="1435100"/>
            <a:ext cx="6641211" cy="5280660"/>
          </a:xfrm>
          <a:prstGeom prst="rect">
            <a:avLst/>
          </a:prstGeom>
          <a:noFill/>
          <a:ln>
            <a:noFill/>
          </a:ln>
        </p:spPr>
        <p:txBody>
          <a:bodyPr anchorCtr="0" anchor="t" bIns="45700" lIns="91425" spcFirstLastPara="1" rIns="91425" wrap="square" tIns="45700">
            <a:noAutofit/>
          </a:bodyPr>
          <a:lstStyle/>
          <a:p>
            <a:pPr indent="-342900" lvl="0" marL="514350" rtl="0" algn="l">
              <a:lnSpc>
                <a:spcPct val="115000"/>
              </a:lnSpc>
              <a:spcBef>
                <a:spcPts val="0"/>
              </a:spcBef>
              <a:spcAft>
                <a:spcPts val="0"/>
              </a:spcAft>
              <a:buClr>
                <a:srgbClr val="4A4A4A"/>
              </a:buClr>
              <a:buSzPts val="2100"/>
              <a:buChar char="•"/>
            </a:pPr>
            <a:r>
              <a:rPr b="1" lang="en-US">
                <a:solidFill>
                  <a:srgbClr val="4A4A4A"/>
                </a:solidFill>
                <a:latin typeface="Calibri"/>
                <a:ea typeface="Calibri"/>
                <a:cs typeface="Calibri"/>
                <a:sym typeface="Calibri"/>
              </a:rPr>
              <a:t>Prediction: </a:t>
            </a:r>
            <a:r>
              <a:rPr lang="en-US">
                <a:solidFill>
                  <a:srgbClr val="4A4A4A"/>
                </a:solidFill>
                <a:latin typeface="Calibri"/>
                <a:ea typeface="Calibri"/>
                <a:cs typeface="Calibri"/>
                <a:sym typeface="Calibri"/>
              </a:rPr>
              <a:t>5x5-fold nested cross validation to train model, test on out-of-sample data.</a:t>
            </a:r>
            <a:endParaRPr>
              <a:solidFill>
                <a:srgbClr val="4A4A4A"/>
              </a:solidFill>
              <a:latin typeface="Calibri"/>
              <a:ea typeface="Calibri"/>
              <a:cs typeface="Calibri"/>
              <a:sym typeface="Calibri"/>
            </a:endParaRPr>
          </a:p>
          <a:p>
            <a:pPr indent="-342900" lvl="0" marL="514350" rtl="0" algn="l">
              <a:lnSpc>
                <a:spcPct val="115000"/>
              </a:lnSpc>
              <a:spcBef>
                <a:spcPts val="0"/>
              </a:spcBef>
              <a:spcAft>
                <a:spcPts val="0"/>
              </a:spcAft>
              <a:buClr>
                <a:srgbClr val="4A4A4A"/>
              </a:buClr>
              <a:buSzPts val="2100"/>
              <a:buChar char="•"/>
            </a:pPr>
            <a:r>
              <a:rPr b="1" lang="en-US">
                <a:solidFill>
                  <a:srgbClr val="4A4A4A"/>
                </a:solidFill>
                <a:latin typeface="Calibri"/>
                <a:ea typeface="Calibri"/>
                <a:cs typeface="Calibri"/>
                <a:sym typeface="Calibri"/>
              </a:rPr>
              <a:t>Evaluation</a:t>
            </a:r>
            <a:r>
              <a:rPr lang="en-US">
                <a:solidFill>
                  <a:srgbClr val="4A4A4A"/>
                </a:solidFill>
                <a:latin typeface="Calibri"/>
                <a:ea typeface="Calibri"/>
                <a:cs typeface="Calibri"/>
                <a:sym typeface="Calibri"/>
              </a:rPr>
              <a:t>: Root Mean Square Error (RMSE) &amp; Mean Absolute Error(MAE)</a:t>
            </a:r>
            <a:endParaRPr/>
          </a:p>
          <a:p>
            <a:pPr indent="-342900" lvl="1" marL="971550" rtl="0" algn="l">
              <a:lnSpc>
                <a:spcPct val="115000"/>
              </a:lnSpc>
              <a:spcBef>
                <a:spcPts val="0"/>
              </a:spcBef>
              <a:spcAft>
                <a:spcPts val="0"/>
              </a:spcAft>
              <a:buClr>
                <a:srgbClr val="4A4A4A"/>
              </a:buClr>
              <a:buSzPts val="2100"/>
              <a:buChar char="•"/>
            </a:pPr>
            <a:r>
              <a:rPr b="1" lang="en-US">
                <a:solidFill>
                  <a:srgbClr val="4A4A4A"/>
                </a:solidFill>
                <a:latin typeface="Calibri"/>
                <a:ea typeface="Calibri"/>
                <a:cs typeface="Calibri"/>
                <a:sym typeface="Calibri"/>
              </a:rPr>
              <a:t>Without disaggregation</a:t>
            </a:r>
            <a:endParaRPr/>
          </a:p>
          <a:p>
            <a:pPr indent="-342900" lvl="2" marL="1428750" rtl="0" algn="l">
              <a:lnSpc>
                <a:spcPct val="115000"/>
              </a:lnSpc>
              <a:spcBef>
                <a:spcPts val="0"/>
              </a:spcBef>
              <a:spcAft>
                <a:spcPts val="0"/>
              </a:spcAft>
              <a:buClr>
                <a:srgbClr val="4A4A4A"/>
              </a:buClr>
              <a:buSzPts val="2100"/>
              <a:buChar char="•"/>
            </a:pPr>
            <a:r>
              <a:rPr lang="en-US" sz="2400">
                <a:solidFill>
                  <a:srgbClr val="4A4A4A"/>
                </a:solidFill>
                <a:latin typeface="Calibri"/>
                <a:ea typeface="Calibri"/>
                <a:cs typeface="Calibri"/>
                <a:sym typeface="Calibri"/>
              </a:rPr>
              <a:t>MLR: Multi-linear Regression</a:t>
            </a:r>
            <a:endParaRPr/>
          </a:p>
          <a:p>
            <a:pPr indent="-342900" lvl="2" marL="1428750" rtl="0" algn="l">
              <a:lnSpc>
                <a:spcPct val="115000"/>
              </a:lnSpc>
              <a:spcBef>
                <a:spcPts val="0"/>
              </a:spcBef>
              <a:spcAft>
                <a:spcPts val="0"/>
              </a:spcAft>
              <a:buClr>
                <a:srgbClr val="4A4A4A"/>
              </a:buClr>
              <a:buSzPts val="2100"/>
              <a:buChar char="•"/>
            </a:pPr>
            <a:r>
              <a:rPr lang="en-US" sz="2400">
                <a:solidFill>
                  <a:srgbClr val="4A4A4A"/>
                </a:solidFill>
                <a:latin typeface="Calibri"/>
                <a:ea typeface="Calibri"/>
                <a:cs typeface="Calibri"/>
                <a:sym typeface="Calibri"/>
              </a:rPr>
              <a:t>CART: Classification &amp; Regression Trees</a:t>
            </a:r>
            <a:endParaRPr/>
          </a:p>
          <a:p>
            <a:pPr indent="-342900" lvl="1" marL="971550" rtl="0" algn="l">
              <a:lnSpc>
                <a:spcPct val="115000"/>
              </a:lnSpc>
              <a:spcBef>
                <a:spcPts val="0"/>
              </a:spcBef>
              <a:spcAft>
                <a:spcPts val="0"/>
              </a:spcAft>
              <a:buClr>
                <a:srgbClr val="4A4A4A"/>
              </a:buClr>
              <a:buSzPts val="2100"/>
              <a:buChar char="•"/>
            </a:pPr>
            <a:r>
              <a:rPr b="1" lang="en-US">
                <a:solidFill>
                  <a:srgbClr val="4A4A4A"/>
                </a:solidFill>
                <a:latin typeface="Calibri"/>
                <a:ea typeface="Calibri"/>
                <a:cs typeface="Calibri"/>
                <a:sym typeface="Calibri"/>
              </a:rPr>
              <a:t>With disaggregation (better)</a:t>
            </a:r>
            <a:endParaRPr/>
          </a:p>
          <a:p>
            <a:pPr indent="-342900" lvl="2" marL="1428750" rtl="0" algn="l">
              <a:lnSpc>
                <a:spcPct val="115000"/>
              </a:lnSpc>
              <a:spcBef>
                <a:spcPts val="0"/>
              </a:spcBef>
              <a:spcAft>
                <a:spcPts val="0"/>
              </a:spcAft>
              <a:buClr>
                <a:srgbClr val="4A4A4A"/>
              </a:buClr>
              <a:buSzPts val="2100"/>
              <a:buChar char="•"/>
            </a:pPr>
            <a:r>
              <a:rPr lang="en-US" sz="2400">
                <a:solidFill>
                  <a:srgbClr val="4A4A4A"/>
                </a:solidFill>
                <a:latin typeface="Calibri"/>
                <a:ea typeface="Calibri"/>
                <a:cs typeface="Calibri"/>
                <a:sym typeface="Calibri"/>
              </a:rPr>
              <a:t>WCLR, FWCLR, GMR</a:t>
            </a:r>
            <a:endParaRPr/>
          </a:p>
          <a:p>
            <a:pPr indent="-342900" lvl="2" marL="1428750" rtl="0" algn="l">
              <a:lnSpc>
                <a:spcPct val="115000"/>
              </a:lnSpc>
              <a:spcBef>
                <a:spcPts val="0"/>
              </a:spcBef>
              <a:spcAft>
                <a:spcPts val="0"/>
              </a:spcAft>
              <a:buClr>
                <a:srgbClr val="4A4A4A"/>
              </a:buClr>
              <a:buSzPts val="2100"/>
              <a:buChar char="•"/>
            </a:pPr>
            <a:r>
              <a:rPr lang="en-US" sz="2400">
                <a:solidFill>
                  <a:srgbClr val="4A4A4A"/>
                </a:solidFill>
                <a:latin typeface="Calibri"/>
                <a:ea typeface="Calibri"/>
                <a:cs typeface="Calibri"/>
                <a:sym typeface="Calibri"/>
              </a:rPr>
              <a:t>DoGR</a:t>
            </a:r>
            <a:endParaRPr sz="2400">
              <a:solidFill>
                <a:srgbClr val="4A4A4A"/>
              </a:solidFill>
              <a:latin typeface="Calibri"/>
              <a:ea typeface="Calibri"/>
              <a:cs typeface="Calibri"/>
              <a:sym typeface="Calibri"/>
            </a:endParaRPr>
          </a:p>
          <a:p>
            <a:pPr indent="0" lvl="0" marL="609600" marR="0" rtl="0" algn="l">
              <a:lnSpc>
                <a:spcPct val="100000"/>
              </a:lnSpc>
              <a:spcBef>
                <a:spcPts val="0"/>
              </a:spcBef>
              <a:spcAft>
                <a:spcPts val="0"/>
              </a:spcAft>
              <a:buClr>
                <a:schemeClr val="dk1"/>
              </a:buClr>
              <a:buSzPts val="2800"/>
              <a:buNone/>
            </a:pPr>
            <a:r>
              <a:t/>
            </a:r>
            <a:endParaRPr>
              <a:solidFill>
                <a:srgbClr val="4A4A4A"/>
              </a:solidFill>
              <a:latin typeface="Calibri"/>
              <a:ea typeface="Calibri"/>
              <a:cs typeface="Calibri"/>
              <a:sym typeface="Calibri"/>
            </a:endParaRPr>
          </a:p>
        </p:txBody>
      </p:sp>
      <p:sp>
        <p:nvSpPr>
          <p:cNvPr id="760" name="Google Shape;760;p42"/>
          <p:cNvSpPr txBox="1"/>
          <p:nvPr>
            <p:ph idx="12" type="sldNum"/>
          </p:nvPr>
        </p:nvSpPr>
        <p:spPr>
          <a:xfrm>
            <a:off x="6538097" y="8444441"/>
            <a:ext cx="3657600" cy="4869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888888"/>
                </a:solidFill>
                <a:latin typeface="Calibri"/>
                <a:ea typeface="Calibri"/>
                <a:cs typeface="Calibri"/>
                <a:sym typeface="Calibri"/>
              </a:rPr>
              <a:t>‹#›</a:t>
            </a:fld>
            <a:endParaRPr b="0" i="0" sz="1200" u="none" cap="none" strike="noStrike">
              <a:solidFill>
                <a:srgbClr val="888888"/>
              </a:solidFill>
              <a:latin typeface="Calibri"/>
              <a:ea typeface="Calibri"/>
              <a:cs typeface="Calibri"/>
              <a:sym typeface="Calibri"/>
            </a:endParaRPr>
          </a:p>
        </p:txBody>
      </p:sp>
      <p:pic>
        <p:nvPicPr>
          <p:cNvPr id="761" name="Google Shape;761;p42"/>
          <p:cNvPicPr preferRelativeResize="0"/>
          <p:nvPr/>
        </p:nvPicPr>
        <p:blipFill rotWithShape="1">
          <a:blip r:embed="rId3">
            <a:alphaModFix/>
          </a:blip>
          <a:srcRect b="16945" l="0" r="0" t="0"/>
          <a:stretch/>
        </p:blipFill>
        <p:spPr>
          <a:xfrm>
            <a:off x="7020560" y="332275"/>
            <a:ext cx="4660011" cy="6051024"/>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5" name="Shape 765"/>
        <p:cNvGrpSpPr/>
        <p:nvPr/>
      </p:nvGrpSpPr>
      <p:grpSpPr>
        <a:xfrm>
          <a:off x="0" y="0"/>
          <a:ext cx="0" cy="0"/>
          <a:chOff x="0" y="0"/>
          <a:chExt cx="0" cy="0"/>
        </a:xfrm>
      </p:grpSpPr>
      <p:sp>
        <p:nvSpPr>
          <p:cNvPr id="766" name="Google Shape;766;p43"/>
          <p:cNvSpPr txBox="1"/>
          <p:nvPr>
            <p:ph type="title"/>
          </p:nvPr>
        </p:nvSpPr>
        <p:spPr>
          <a:xfrm>
            <a:off x="838200" y="365125"/>
            <a:ext cx="10515600" cy="940107"/>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600"/>
              <a:buFont typeface="Rockwell"/>
              <a:buNone/>
            </a:pPr>
            <a:r>
              <a:rPr lang="en-US" sz="3600"/>
              <a:t>Happiness around LA County</a:t>
            </a:r>
            <a:endParaRPr/>
          </a:p>
        </p:txBody>
      </p:sp>
      <p:sp>
        <p:nvSpPr>
          <p:cNvPr id="767" name="Google Shape;767;p43"/>
          <p:cNvSpPr txBox="1"/>
          <p:nvPr>
            <p:ph idx="1" type="body"/>
          </p:nvPr>
        </p:nvSpPr>
        <p:spPr>
          <a:xfrm>
            <a:off x="838200" y="1445342"/>
            <a:ext cx="10515600" cy="4731621"/>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Geolocated tweets linked to census tracts</a:t>
            </a:r>
            <a:endParaRPr/>
          </a:p>
          <a:p>
            <a:pPr indent="-228600" lvl="0" marL="228600" rtl="0" algn="l">
              <a:lnSpc>
                <a:spcPct val="90000"/>
              </a:lnSpc>
              <a:spcBef>
                <a:spcPts val="1000"/>
              </a:spcBef>
              <a:spcAft>
                <a:spcPts val="0"/>
              </a:spcAft>
              <a:buClr>
                <a:schemeClr val="dk1"/>
              </a:buClr>
              <a:buSzPts val="2800"/>
              <a:buChar char="•"/>
            </a:pPr>
            <a:r>
              <a:rPr lang="en-US"/>
              <a:t>Measure outcome: </a:t>
            </a:r>
            <a:r>
              <a:rPr lang="en-US" u="sng"/>
              <a:t>sentiment</a:t>
            </a:r>
            <a:r>
              <a:rPr lang="en-US"/>
              <a:t> of tweets</a:t>
            </a:r>
            <a:endParaRPr/>
          </a:p>
          <a:p>
            <a:pPr indent="-50800" lvl="0" marL="228600" rtl="0" algn="l">
              <a:lnSpc>
                <a:spcPct val="90000"/>
              </a:lnSpc>
              <a:spcBef>
                <a:spcPts val="1000"/>
              </a:spcBef>
              <a:spcAft>
                <a:spcPts val="0"/>
              </a:spcAft>
              <a:buClr>
                <a:schemeClr val="dk1"/>
              </a:buClr>
              <a:buSzPts val="2800"/>
              <a:buNone/>
            </a:pPr>
            <a:r>
              <a:t/>
            </a:r>
            <a:endParaRPr/>
          </a:p>
        </p:txBody>
      </p:sp>
      <p:pic>
        <p:nvPicPr>
          <p:cNvPr id="768" name="Google Shape;768;p43"/>
          <p:cNvPicPr preferRelativeResize="0"/>
          <p:nvPr/>
        </p:nvPicPr>
        <p:blipFill rotWithShape="1">
          <a:blip r:embed="rId3">
            <a:alphaModFix/>
          </a:blip>
          <a:srcRect b="29253" l="18282" r="21499" t="27917"/>
          <a:stretch/>
        </p:blipFill>
        <p:spPr>
          <a:xfrm>
            <a:off x="1287625" y="2435234"/>
            <a:ext cx="4093580" cy="4312487"/>
          </a:xfrm>
          <a:prstGeom prst="rect">
            <a:avLst/>
          </a:prstGeom>
          <a:noFill/>
          <a:ln>
            <a:noFill/>
          </a:ln>
        </p:spPr>
      </p:pic>
      <p:sp>
        <p:nvSpPr>
          <p:cNvPr id="769" name="Google Shape;769;p43"/>
          <p:cNvSpPr txBox="1"/>
          <p:nvPr/>
        </p:nvSpPr>
        <p:spPr>
          <a:xfrm>
            <a:off x="6481720" y="3026421"/>
            <a:ext cx="3989374" cy="286232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u="sng">
                <a:solidFill>
                  <a:schemeClr val="dk1"/>
                </a:solidFill>
                <a:latin typeface="Calibri"/>
                <a:ea typeface="Calibri"/>
                <a:cs typeface="Calibri"/>
                <a:sym typeface="Calibri"/>
              </a:rPr>
              <a:t>Features</a:t>
            </a:r>
            <a:endParaRPr/>
          </a:p>
          <a:p>
            <a:pPr indent="-285750" lvl="0" marL="285750" marR="0" rtl="0" algn="l">
              <a:spcBef>
                <a:spcPts val="0"/>
              </a:spcBef>
              <a:spcAft>
                <a:spcPts val="0"/>
              </a:spcAft>
              <a:buClr>
                <a:schemeClr val="dk1"/>
              </a:buClr>
              <a:buSzPts val="2000"/>
              <a:buFont typeface="Arial"/>
              <a:buChar char="•"/>
            </a:pPr>
            <a:r>
              <a:rPr lang="en-US" sz="2000">
                <a:solidFill>
                  <a:schemeClr val="dk1"/>
                </a:solidFill>
                <a:latin typeface="Calibri"/>
                <a:ea typeface="Calibri"/>
                <a:cs typeface="Calibri"/>
                <a:sym typeface="Calibri"/>
              </a:rPr>
              <a:t>Whites,</a:t>
            </a:r>
            <a:endParaRPr/>
          </a:p>
          <a:p>
            <a:pPr indent="-285750" lvl="0" marL="285750" marR="0" rtl="0" algn="l">
              <a:spcBef>
                <a:spcPts val="0"/>
              </a:spcBef>
              <a:spcAft>
                <a:spcPts val="0"/>
              </a:spcAft>
              <a:buClr>
                <a:schemeClr val="dk1"/>
              </a:buClr>
              <a:buSzPts val="2000"/>
              <a:buFont typeface="Arial"/>
              <a:buChar char="•"/>
            </a:pPr>
            <a:r>
              <a:rPr lang="en-US" sz="2000">
                <a:solidFill>
                  <a:schemeClr val="dk1"/>
                </a:solidFill>
                <a:latin typeface="Calibri"/>
                <a:ea typeface="Calibri"/>
                <a:cs typeface="Calibri"/>
                <a:sym typeface="Calibri"/>
              </a:rPr>
              <a:t>Blacks,</a:t>
            </a:r>
            <a:endParaRPr/>
          </a:p>
          <a:p>
            <a:pPr indent="-285750" lvl="0" marL="285750" marR="0" rtl="0" algn="l">
              <a:spcBef>
                <a:spcPts val="0"/>
              </a:spcBef>
              <a:spcAft>
                <a:spcPts val="0"/>
              </a:spcAft>
              <a:buClr>
                <a:schemeClr val="dk1"/>
              </a:buClr>
              <a:buSzPts val="2000"/>
              <a:buFont typeface="Arial"/>
              <a:buChar char="•"/>
            </a:pPr>
            <a:r>
              <a:rPr lang="en-US" sz="2000">
                <a:solidFill>
                  <a:schemeClr val="dk1"/>
                </a:solidFill>
                <a:latin typeface="Calibri"/>
                <a:ea typeface="Calibri"/>
                <a:cs typeface="Calibri"/>
                <a:sym typeface="Calibri"/>
              </a:rPr>
              <a:t>Asians,</a:t>
            </a:r>
            <a:endParaRPr/>
          </a:p>
          <a:p>
            <a:pPr indent="-285750" lvl="0" marL="285750" marR="0" rtl="0" algn="l">
              <a:spcBef>
                <a:spcPts val="0"/>
              </a:spcBef>
              <a:spcAft>
                <a:spcPts val="0"/>
              </a:spcAft>
              <a:buClr>
                <a:schemeClr val="dk1"/>
              </a:buClr>
              <a:buSzPts val="2000"/>
              <a:buFont typeface="Arial"/>
              <a:buChar char="•"/>
            </a:pPr>
            <a:r>
              <a:rPr lang="en-US" sz="2000">
                <a:solidFill>
                  <a:schemeClr val="dk1"/>
                </a:solidFill>
                <a:latin typeface="Calibri"/>
                <a:ea typeface="Calibri"/>
                <a:cs typeface="Calibri"/>
                <a:sym typeface="Calibri"/>
              </a:rPr>
              <a:t>Hispanics,</a:t>
            </a:r>
            <a:endParaRPr/>
          </a:p>
          <a:p>
            <a:pPr indent="-285750" lvl="0" marL="285750" marR="0" rtl="0" algn="l">
              <a:spcBef>
                <a:spcPts val="0"/>
              </a:spcBef>
              <a:spcAft>
                <a:spcPts val="0"/>
              </a:spcAft>
              <a:buClr>
                <a:schemeClr val="dk1"/>
              </a:buClr>
              <a:buSzPts val="2000"/>
              <a:buFont typeface="Arial"/>
              <a:buChar char="•"/>
            </a:pPr>
            <a:r>
              <a:rPr lang="en-US" sz="2000">
                <a:solidFill>
                  <a:schemeClr val="dk1"/>
                </a:solidFill>
                <a:latin typeface="Calibri"/>
                <a:ea typeface="Calibri"/>
                <a:cs typeface="Calibri"/>
                <a:sym typeface="Calibri"/>
              </a:rPr>
              <a:t>Poverty (% below poverty)</a:t>
            </a:r>
            <a:endParaRPr/>
          </a:p>
          <a:p>
            <a:pPr indent="-285750" lvl="0" marL="285750" marR="0" rtl="0" algn="l">
              <a:spcBef>
                <a:spcPts val="0"/>
              </a:spcBef>
              <a:spcAft>
                <a:spcPts val="0"/>
              </a:spcAft>
              <a:buClr>
                <a:schemeClr val="dk1"/>
              </a:buClr>
              <a:buSzPts val="2000"/>
              <a:buFont typeface="Arial"/>
              <a:buChar char="•"/>
            </a:pPr>
            <a:r>
              <a:rPr lang="en-US" sz="2000">
                <a:solidFill>
                  <a:schemeClr val="dk1"/>
                </a:solidFill>
                <a:latin typeface="Calibri"/>
                <a:ea typeface="Calibri"/>
                <a:cs typeface="Calibri"/>
                <a:sym typeface="Calibri"/>
              </a:rPr>
              <a:t>Education (% graduate degree)</a:t>
            </a:r>
            <a:endParaRPr/>
          </a:p>
          <a:p>
            <a:pPr indent="-285750" lvl="0" marL="285750" marR="0" rtl="0" algn="l">
              <a:spcBef>
                <a:spcPts val="0"/>
              </a:spcBef>
              <a:spcAft>
                <a:spcPts val="0"/>
              </a:spcAft>
              <a:buClr>
                <a:schemeClr val="dk1"/>
              </a:buClr>
              <a:buSzPts val="2000"/>
              <a:buFont typeface="Arial"/>
              <a:buChar char="•"/>
            </a:pPr>
            <a:r>
              <a:rPr lang="en-US" sz="2000" u="sng">
                <a:solidFill>
                  <a:schemeClr val="dk1"/>
                </a:solidFill>
                <a:latin typeface="Calibri"/>
                <a:ea typeface="Calibri"/>
                <a:cs typeface="Calibri"/>
                <a:sym typeface="Calibri"/>
              </a:rPr>
              <a:t>Sentiment</a:t>
            </a:r>
            <a:r>
              <a:rPr lang="en-US" sz="2000">
                <a:solidFill>
                  <a:schemeClr val="dk1"/>
                </a:solidFill>
                <a:latin typeface="Calibri"/>
                <a:ea typeface="Calibri"/>
                <a:cs typeface="Calibri"/>
                <a:sym typeface="Calibri"/>
              </a:rPr>
              <a:t> (color: red=happy, blue=sad)</a:t>
            </a:r>
            <a:endParaRPr sz="2000" u="sng">
              <a:solidFill>
                <a:schemeClr val="dk1"/>
              </a:solidFill>
              <a:latin typeface="Calibri"/>
              <a:ea typeface="Calibri"/>
              <a:cs typeface="Calibri"/>
              <a:sym typeface="Calibri"/>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3" name="Shape 773"/>
        <p:cNvGrpSpPr/>
        <p:nvPr/>
      </p:nvGrpSpPr>
      <p:grpSpPr>
        <a:xfrm>
          <a:off x="0" y="0"/>
          <a:ext cx="0" cy="0"/>
          <a:chOff x="0" y="0"/>
          <a:chExt cx="0" cy="0"/>
        </a:xfrm>
      </p:grpSpPr>
      <p:pic>
        <p:nvPicPr>
          <p:cNvPr descr="A close up of a map&#10;&#10;Description generated with high confidence" id="774" name="Google Shape;774;p44"/>
          <p:cNvPicPr preferRelativeResize="0"/>
          <p:nvPr>
            <p:ph idx="2" type="body"/>
          </p:nvPr>
        </p:nvPicPr>
        <p:blipFill rotWithShape="1">
          <a:blip r:embed="rId3">
            <a:alphaModFix/>
          </a:blip>
          <a:srcRect b="7379" l="4858" r="3754" t="13690"/>
          <a:stretch/>
        </p:blipFill>
        <p:spPr>
          <a:xfrm>
            <a:off x="5945569" y="1020342"/>
            <a:ext cx="6056406" cy="5878204"/>
          </a:xfrm>
          <a:prstGeom prst="rect">
            <a:avLst/>
          </a:prstGeom>
          <a:noFill/>
          <a:ln>
            <a:noFill/>
          </a:ln>
        </p:spPr>
      </p:pic>
      <p:sp>
        <p:nvSpPr>
          <p:cNvPr id="775" name="Google Shape;775;p44"/>
          <p:cNvSpPr txBox="1"/>
          <p:nvPr>
            <p:ph type="title"/>
          </p:nvPr>
        </p:nvSpPr>
        <p:spPr>
          <a:xfrm>
            <a:off x="838200" y="365125"/>
            <a:ext cx="10515600" cy="102122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Rockwell"/>
              <a:buNone/>
            </a:pPr>
            <a:r>
              <a:rPr lang="en-US"/>
              <a:t>Latent subgroups of LA County</a:t>
            </a:r>
            <a:endParaRPr/>
          </a:p>
        </p:txBody>
      </p:sp>
      <p:graphicFrame>
        <p:nvGraphicFramePr>
          <p:cNvPr id="776" name="Google Shape;776;p44"/>
          <p:cNvGraphicFramePr/>
          <p:nvPr/>
        </p:nvGraphicFramePr>
        <p:xfrm>
          <a:off x="1452173" y="4335752"/>
          <a:ext cx="3000000" cy="3000000"/>
        </p:xfrm>
        <a:graphic>
          <a:graphicData uri="http://schemas.openxmlformats.org/drawingml/2006/table">
            <a:tbl>
              <a:tblPr bandRow="1" firstRow="1">
                <a:noFill/>
                <a:tableStyleId>{0124D95F-F11B-45D3-93F4-8DB7B227EEC0}</a:tableStyleId>
              </a:tblPr>
              <a:tblGrid>
                <a:gridCol w="1650400"/>
                <a:gridCol w="1390250"/>
              </a:tblGrid>
              <a:tr h="370850">
                <a:tc>
                  <a:txBody>
                    <a:bodyPr/>
                    <a:lstStyle/>
                    <a:p>
                      <a:pPr indent="0" lvl="0" marL="0" marR="0" rtl="0" algn="l">
                        <a:spcBef>
                          <a:spcPts val="0"/>
                        </a:spcBef>
                        <a:spcAft>
                          <a:spcPts val="0"/>
                        </a:spcAft>
                        <a:buNone/>
                      </a:pPr>
                      <a:r>
                        <a:rPr i="1" lang="en-US" sz="1800"/>
                        <a:t>Subgroup</a:t>
                      </a:r>
                      <a:endParaRPr/>
                    </a:p>
                  </a:txBody>
                  <a:tcPr marT="45725" marB="45725" marR="91450" marL="91450">
                    <a:lnL cap="flat" cmpd="sng" w="9525">
                      <a:solidFill>
                        <a:srgbClr val="000000">
                          <a:alpha val="0"/>
                        </a:srgbClr>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i="1" lang="en-US" sz="1800"/>
                        <a:t>Ave. valence</a:t>
                      </a:r>
                      <a:endParaRPr/>
                    </a:p>
                  </a:txBody>
                  <a:tcPr marT="45725" marB="45725" marR="91450" marL="91450">
                    <a:lnL cap="flat" cmpd="sng" w="12700">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tcPr>
                </a:tc>
              </a:tr>
              <a:tr h="370850">
                <a:tc>
                  <a:txBody>
                    <a:bodyPr/>
                    <a:lstStyle/>
                    <a:p>
                      <a:pPr indent="0" lvl="0" marL="0" marR="0" rtl="0" algn="l">
                        <a:spcBef>
                          <a:spcPts val="0"/>
                        </a:spcBef>
                        <a:spcAft>
                          <a:spcPts val="0"/>
                        </a:spcAft>
                        <a:buNone/>
                      </a:pPr>
                      <a:r>
                        <a:rPr b="1" lang="en-US" sz="1800">
                          <a:solidFill>
                            <a:srgbClr val="FFC000"/>
                          </a:solidFill>
                        </a:rPr>
                        <a:t>Orange</a:t>
                      </a:r>
                      <a:endParaRPr sz="1800">
                        <a:solidFill>
                          <a:srgbClr val="FFC000"/>
                        </a:solidFill>
                      </a:endParaRPr>
                    </a:p>
                  </a:txBody>
                  <a:tcPr marT="45725" marB="45725" marR="91450" marL="91450">
                    <a:lnL cap="flat" cmpd="sng" w="9525">
                      <a:solidFill>
                        <a:srgbClr val="000000">
                          <a:alpha val="0"/>
                        </a:srgbClr>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lang="en-US" sz="1800"/>
                        <a:t>5.86</a:t>
                      </a:r>
                      <a:endParaRPr/>
                    </a:p>
                  </a:txBody>
                  <a:tcPr marT="45725" marB="45725" marR="91450" marL="91450">
                    <a:lnL cap="flat" cmpd="sng" w="12700">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70850">
                <a:tc>
                  <a:txBody>
                    <a:bodyPr/>
                    <a:lstStyle/>
                    <a:p>
                      <a:pPr indent="0" lvl="0" marL="0" marR="0" rtl="0" algn="l">
                        <a:spcBef>
                          <a:spcPts val="0"/>
                        </a:spcBef>
                        <a:spcAft>
                          <a:spcPts val="0"/>
                        </a:spcAft>
                        <a:buNone/>
                      </a:pPr>
                      <a:r>
                        <a:rPr b="1" lang="en-US" sz="1800">
                          <a:solidFill>
                            <a:srgbClr val="CC00CC"/>
                          </a:solidFill>
                        </a:rPr>
                        <a:t>Purple</a:t>
                      </a:r>
                      <a:endParaRPr sz="1800">
                        <a:solidFill>
                          <a:srgbClr val="CC00CC"/>
                        </a:solidFill>
                      </a:endParaRPr>
                    </a:p>
                  </a:txBody>
                  <a:tcPr marT="45725" marB="45725" marR="91450" marL="91450">
                    <a:lnL cap="flat" cmpd="sng" w="9525">
                      <a:solidFill>
                        <a:srgbClr val="000000">
                          <a:alpha val="0"/>
                        </a:srgbClr>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lang="en-US" sz="1800"/>
                        <a:t>5.80</a:t>
                      </a:r>
                      <a:endParaRPr/>
                    </a:p>
                  </a:txBody>
                  <a:tcPr marT="45725" marB="45725" marR="91450" marL="91450">
                    <a:lnL cap="flat" cmpd="sng" w="12700">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70850">
                <a:tc>
                  <a:txBody>
                    <a:bodyPr/>
                    <a:lstStyle/>
                    <a:p>
                      <a:pPr indent="0" lvl="0" marL="0" marR="0" rtl="0" algn="l">
                        <a:spcBef>
                          <a:spcPts val="0"/>
                        </a:spcBef>
                        <a:spcAft>
                          <a:spcPts val="0"/>
                        </a:spcAft>
                        <a:buNone/>
                      </a:pPr>
                      <a:r>
                        <a:rPr b="1" lang="en-US" sz="1800">
                          <a:solidFill>
                            <a:srgbClr val="FF0000"/>
                          </a:solidFill>
                        </a:rPr>
                        <a:t>Red</a:t>
                      </a:r>
                      <a:endParaRPr sz="1800">
                        <a:solidFill>
                          <a:srgbClr val="FF0000"/>
                        </a:solidFill>
                      </a:endParaRPr>
                    </a:p>
                  </a:txBody>
                  <a:tcPr marT="45725" marB="45725" marR="91450" marL="91450">
                    <a:lnL cap="flat" cmpd="sng" w="9525">
                      <a:solidFill>
                        <a:srgbClr val="000000">
                          <a:alpha val="0"/>
                        </a:srgbClr>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lang="en-US" sz="1800"/>
                        <a:t>5.76</a:t>
                      </a:r>
                      <a:endParaRPr/>
                    </a:p>
                  </a:txBody>
                  <a:tcPr marT="45725" marB="45725" marR="91450" marL="91450">
                    <a:lnL cap="flat" cmpd="sng" w="12700">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70850">
                <a:tc>
                  <a:txBody>
                    <a:bodyPr/>
                    <a:lstStyle/>
                    <a:p>
                      <a:pPr indent="0" lvl="0" marL="0" marR="0" rtl="0" algn="l">
                        <a:spcBef>
                          <a:spcPts val="0"/>
                        </a:spcBef>
                        <a:spcAft>
                          <a:spcPts val="0"/>
                        </a:spcAft>
                        <a:buNone/>
                      </a:pPr>
                      <a:r>
                        <a:rPr b="1" lang="en-US" sz="1800">
                          <a:solidFill>
                            <a:srgbClr val="00B050"/>
                          </a:solidFill>
                        </a:rPr>
                        <a:t>Green</a:t>
                      </a:r>
                      <a:endParaRPr sz="1800">
                        <a:solidFill>
                          <a:srgbClr val="00B050"/>
                        </a:solidFill>
                      </a:endParaRPr>
                    </a:p>
                  </a:txBody>
                  <a:tcPr marT="45725" marB="45725" marR="91450" marL="91450">
                    <a:lnL cap="flat" cmpd="sng" w="9525">
                      <a:solidFill>
                        <a:srgbClr val="000000">
                          <a:alpha val="0"/>
                        </a:srgbClr>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lang="en-US" sz="1800"/>
                        <a:t>5.74</a:t>
                      </a:r>
                      <a:endParaRPr/>
                    </a:p>
                  </a:txBody>
                  <a:tcPr marT="45725" marB="45725" marR="91450" marL="91450">
                    <a:lnL cap="flat" cmpd="sng" w="12700">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70850">
                <a:tc>
                  <a:txBody>
                    <a:bodyPr/>
                    <a:lstStyle/>
                    <a:p>
                      <a:pPr indent="0" lvl="0" marL="0" marR="0" rtl="0" algn="l">
                        <a:spcBef>
                          <a:spcPts val="0"/>
                        </a:spcBef>
                        <a:spcAft>
                          <a:spcPts val="0"/>
                        </a:spcAft>
                        <a:buNone/>
                      </a:pPr>
                      <a:r>
                        <a:rPr b="1" lang="en-US" sz="1800">
                          <a:solidFill>
                            <a:srgbClr val="4F81BD"/>
                          </a:solidFill>
                        </a:rPr>
                        <a:t>Blue</a:t>
                      </a:r>
                      <a:endParaRPr sz="1800">
                        <a:solidFill>
                          <a:srgbClr val="4F81BD"/>
                        </a:solidFill>
                      </a:endParaRPr>
                    </a:p>
                  </a:txBody>
                  <a:tcPr marT="45725" marB="45725" marR="91450" marL="91450">
                    <a:lnL cap="flat" cmpd="sng" w="9525">
                      <a:solidFill>
                        <a:srgbClr val="000000">
                          <a:alpha val="0"/>
                        </a:srgbClr>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lang="en-US" sz="1800"/>
                        <a:t>5.72</a:t>
                      </a:r>
                      <a:endParaRPr/>
                    </a:p>
                  </a:txBody>
                  <a:tcPr marT="45725" marB="45725" marR="91450" marL="91450">
                    <a:lnL cap="flat" cmpd="sng" w="12700">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pic>
        <p:nvPicPr>
          <p:cNvPr id="777" name="Google Shape;777;p44"/>
          <p:cNvPicPr preferRelativeResize="0"/>
          <p:nvPr/>
        </p:nvPicPr>
        <p:blipFill rotWithShape="1">
          <a:blip r:embed="rId4">
            <a:alphaModFix/>
          </a:blip>
          <a:srcRect b="0" l="0" r="0" t="0"/>
          <a:stretch/>
        </p:blipFill>
        <p:spPr>
          <a:xfrm>
            <a:off x="719330" y="1386348"/>
            <a:ext cx="2840982" cy="2889754"/>
          </a:xfrm>
          <a:prstGeom prst="rect">
            <a:avLst/>
          </a:prstGeom>
          <a:noFill/>
          <a:ln>
            <a:noFill/>
          </a:ln>
        </p:spPr>
      </p:pic>
      <p:pic>
        <p:nvPicPr>
          <p:cNvPr id="778" name="Google Shape;778;p44"/>
          <p:cNvPicPr preferRelativeResize="0"/>
          <p:nvPr/>
        </p:nvPicPr>
        <p:blipFill rotWithShape="1">
          <a:blip r:embed="rId5">
            <a:alphaModFix/>
          </a:blip>
          <a:srcRect b="0" l="0" r="0" t="0"/>
          <a:stretch/>
        </p:blipFill>
        <p:spPr>
          <a:xfrm>
            <a:off x="3560312" y="1386348"/>
            <a:ext cx="1926503" cy="2889754"/>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2" name="Shape 782"/>
        <p:cNvGrpSpPr/>
        <p:nvPr/>
      </p:nvGrpSpPr>
      <p:grpSpPr>
        <a:xfrm>
          <a:off x="0" y="0"/>
          <a:ext cx="0" cy="0"/>
          <a:chOff x="0" y="0"/>
          <a:chExt cx="0" cy="0"/>
        </a:xfrm>
      </p:grpSpPr>
      <p:sp>
        <p:nvSpPr>
          <p:cNvPr id="783" name="Google Shape;783;p45"/>
          <p:cNvSpPr txBox="1"/>
          <p:nvPr>
            <p:ph type="title"/>
          </p:nvPr>
        </p:nvSpPr>
        <p:spPr>
          <a:xfrm>
            <a:off x="609600" y="219075"/>
            <a:ext cx="10260013" cy="639763"/>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Lessons learned</a:t>
            </a:r>
            <a:endParaRPr/>
          </a:p>
        </p:txBody>
      </p:sp>
      <p:sp>
        <p:nvSpPr>
          <p:cNvPr id="784" name="Google Shape;784;p45"/>
          <p:cNvSpPr txBox="1"/>
          <p:nvPr>
            <p:ph idx="1" type="body"/>
          </p:nvPr>
        </p:nvSpPr>
        <p:spPr>
          <a:xfrm>
            <a:off x="609601" y="1146051"/>
            <a:ext cx="10980929" cy="4980115"/>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2800"/>
              <a:buChar char="•"/>
            </a:pPr>
            <a:r>
              <a:rPr lang="en-US"/>
              <a:t>Regardless of how many features are considered, individuals will differ along neglected dimensions. Some of these differences affect the individuals' chances of death, marriage, unemployment, or other transition. </a:t>
            </a:r>
            <a:endParaRPr/>
          </a:p>
          <a:p>
            <a:pPr indent="-342900" lvl="0" marL="342900" rtl="0" algn="l">
              <a:spcBef>
                <a:spcPts val="560"/>
              </a:spcBef>
              <a:spcAft>
                <a:spcPts val="0"/>
              </a:spcAft>
              <a:buClr>
                <a:schemeClr val="dk1"/>
              </a:buClr>
              <a:buSzPts val="2800"/>
              <a:buChar char="•"/>
            </a:pPr>
            <a:r>
              <a:rPr lang="en-US"/>
              <a:t>Because of this heterogeneity, selection will occur: the surviving population will differ from the original population. </a:t>
            </a:r>
            <a:endParaRPr/>
          </a:p>
          <a:p>
            <a:pPr indent="-342900" lvl="0" marL="342900" rtl="0" algn="l">
              <a:spcBef>
                <a:spcPts val="560"/>
              </a:spcBef>
              <a:spcAft>
                <a:spcPts val="0"/>
              </a:spcAft>
              <a:buClr>
                <a:schemeClr val="dk1"/>
              </a:buClr>
              <a:buSzPts val="2800"/>
              <a:buChar char="•"/>
            </a:pPr>
            <a:r>
              <a:rPr lang="en-US"/>
              <a:t>This means that observations of the surviving population cannot be directly translated into conclusions about the behavior of the individuals who made up the original population. </a:t>
            </a:r>
            <a:endParaRPr/>
          </a:p>
          <a:p>
            <a:pPr indent="-342900" lvl="0" marL="342900" rtl="0" algn="l">
              <a:spcBef>
                <a:spcPts val="560"/>
              </a:spcBef>
              <a:spcAft>
                <a:spcPts val="0"/>
              </a:spcAft>
              <a:buClr>
                <a:schemeClr val="dk1"/>
              </a:buClr>
              <a:buSzPts val="2800"/>
              <a:buChar char="•"/>
            </a:pPr>
            <a:r>
              <a:rPr lang="en-US"/>
              <a:t>The observed dynamics at the population level will deviate from the underlying dynamics at the individual level. </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8" name="Shape 788"/>
        <p:cNvGrpSpPr/>
        <p:nvPr/>
      </p:nvGrpSpPr>
      <p:grpSpPr>
        <a:xfrm>
          <a:off x="0" y="0"/>
          <a:ext cx="0" cy="0"/>
          <a:chOff x="0" y="0"/>
          <a:chExt cx="0" cy="0"/>
        </a:xfrm>
      </p:grpSpPr>
      <p:sp>
        <p:nvSpPr>
          <p:cNvPr id="789" name="Google Shape;789;p46"/>
          <p:cNvSpPr txBox="1"/>
          <p:nvPr>
            <p:ph type="title"/>
          </p:nvPr>
        </p:nvSpPr>
        <p:spPr>
          <a:xfrm>
            <a:off x="609600" y="219075"/>
            <a:ext cx="10260013" cy="639763"/>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Lessons learned</a:t>
            </a:r>
            <a:endParaRPr/>
          </a:p>
        </p:txBody>
      </p:sp>
      <p:sp>
        <p:nvSpPr>
          <p:cNvPr id="790" name="Google Shape;790;p46"/>
          <p:cNvSpPr txBox="1"/>
          <p:nvPr>
            <p:ph idx="1" type="body"/>
          </p:nvPr>
        </p:nvSpPr>
        <p:spPr>
          <a:xfrm>
            <a:off x="609601" y="1146051"/>
            <a:ext cx="10980929" cy="4980115"/>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2800"/>
              <a:buChar char="•"/>
            </a:pPr>
            <a:r>
              <a:rPr lang="en-US"/>
              <a:t>When is this not an issue? When the population is homogeneous.</a:t>
            </a:r>
            <a:endParaRPr/>
          </a:p>
          <a:p>
            <a:pPr indent="-342900" lvl="0" marL="342900" rtl="0" algn="l">
              <a:spcBef>
                <a:spcPts val="560"/>
              </a:spcBef>
              <a:spcAft>
                <a:spcPts val="0"/>
              </a:spcAft>
              <a:buClr>
                <a:schemeClr val="dk1"/>
              </a:buClr>
              <a:buSzPts val="2800"/>
              <a:buChar char="•"/>
            </a:pPr>
            <a:r>
              <a:rPr lang="en-US"/>
              <a:t>In other cases, patterns observed over the population may be surprisingly different from the underlying patterns on the individual level</a:t>
            </a:r>
            <a:endParaRPr/>
          </a:p>
          <a:p>
            <a:pPr indent="-342900" lvl="0" marL="342900" rtl="0" algn="l">
              <a:spcBef>
                <a:spcPts val="560"/>
              </a:spcBef>
              <a:spcAft>
                <a:spcPts val="0"/>
              </a:spcAft>
              <a:buClr>
                <a:schemeClr val="dk1"/>
              </a:buClr>
              <a:buSzPts val="2800"/>
              <a:buChar char="•"/>
            </a:pPr>
            <a:r>
              <a:rPr lang="en-US"/>
              <a:t>Researchers interested in uncovering these individual patterns – to help develop theories or to make predictions, might benefit from an understanding of heterogeneity.</a:t>
            </a:r>
            <a:endParaRPr/>
          </a:p>
          <a:p>
            <a:pPr indent="-342900" lvl="0" marL="342900" rtl="0" algn="l">
              <a:spcBef>
                <a:spcPts val="560"/>
              </a:spcBef>
              <a:spcAft>
                <a:spcPts val="0"/>
              </a:spcAft>
              <a:buClr>
                <a:schemeClr val="dk1"/>
              </a:buClr>
              <a:buSzPts val="2800"/>
              <a:buChar char="•"/>
            </a:pPr>
            <a:r>
              <a:rPr lang="en-US"/>
              <a:t>When should a researcher suspect substantial heterogeneity? Always.   </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4" name="Shape 794"/>
        <p:cNvGrpSpPr/>
        <p:nvPr/>
      </p:nvGrpSpPr>
      <p:grpSpPr>
        <a:xfrm>
          <a:off x="0" y="0"/>
          <a:ext cx="0" cy="0"/>
          <a:chOff x="0" y="0"/>
          <a:chExt cx="0" cy="0"/>
        </a:xfrm>
      </p:grpSpPr>
      <p:sp>
        <p:nvSpPr>
          <p:cNvPr id="795" name="Google Shape;795;p47"/>
          <p:cNvSpPr txBox="1"/>
          <p:nvPr>
            <p:ph type="title"/>
          </p:nvPr>
        </p:nvSpPr>
        <p:spPr>
          <a:xfrm>
            <a:off x="609600" y="219075"/>
            <a:ext cx="10260013" cy="639763"/>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t/>
            </a:r>
            <a:endParaRPr/>
          </a:p>
        </p:txBody>
      </p:sp>
      <p:pic>
        <p:nvPicPr>
          <p:cNvPr descr="A screenshot of a cell phone&#10;&#10;Description generated with high confidence" id="796" name="Google Shape;796;p47"/>
          <p:cNvPicPr preferRelativeResize="0"/>
          <p:nvPr>
            <p:ph idx="1" type="body"/>
          </p:nvPr>
        </p:nvPicPr>
        <p:blipFill rotWithShape="1">
          <a:blip r:embed="rId3">
            <a:alphaModFix/>
          </a:blip>
          <a:srcRect b="0" l="0" r="0" t="0"/>
          <a:stretch/>
        </p:blipFill>
        <p:spPr>
          <a:xfrm>
            <a:off x="1548191" y="475456"/>
            <a:ext cx="4043816" cy="5907088"/>
          </a:xfrm>
          <a:prstGeom prst="rect">
            <a:avLst/>
          </a:prstGeom>
          <a:noFill/>
          <a:ln>
            <a:noFill/>
          </a:ln>
        </p:spPr>
      </p:pic>
      <p:sp>
        <p:nvSpPr>
          <p:cNvPr id="797" name="Google Shape;797;p47"/>
          <p:cNvSpPr txBox="1"/>
          <p:nvPr>
            <p:ph idx="2" type="body"/>
          </p:nvPr>
        </p:nvSpPr>
        <p:spPr>
          <a:xfrm>
            <a:off x="6197600" y="1243587"/>
            <a:ext cx="5384800" cy="4882579"/>
          </a:xfrm>
          <a:prstGeom prst="rect">
            <a:avLst/>
          </a:prstGeom>
          <a:noFill/>
          <a:ln>
            <a:noFill/>
          </a:ln>
        </p:spPr>
        <p:txBody>
          <a:bodyPr anchorCtr="0" anchor="t" bIns="45700" lIns="91425" spcFirstLastPara="1" rIns="91425" wrap="square" tIns="45700">
            <a:noAutofit/>
          </a:bodyPr>
          <a:lstStyle/>
          <a:p>
            <a:pPr indent="-165100" lvl="0" marL="342900" rtl="0" algn="l">
              <a:spcBef>
                <a:spcPts val="0"/>
              </a:spcBef>
              <a:spcAft>
                <a:spcPts val="0"/>
              </a:spcAft>
              <a:buClr>
                <a:schemeClr val="dk1"/>
              </a:buClr>
              <a:buSzPts val="2800"/>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13" name="Shape 313"/>
        <p:cNvGrpSpPr/>
        <p:nvPr/>
      </p:nvGrpSpPr>
      <p:grpSpPr>
        <a:xfrm>
          <a:off x="0" y="0"/>
          <a:ext cx="0" cy="0"/>
          <a:chOff x="0" y="0"/>
          <a:chExt cx="0" cy="0"/>
        </a:xfrm>
      </p:grpSpPr>
      <p:sp>
        <p:nvSpPr>
          <p:cNvPr id="314" name="Google Shape;314;p5"/>
          <p:cNvSpPr/>
          <p:nvPr/>
        </p:nvSpPr>
        <p:spPr>
          <a:xfrm>
            <a:off x="0" y="0"/>
            <a:ext cx="5446920" cy="6858000"/>
          </a:xfrm>
          <a:prstGeom prst="rect">
            <a:avLst/>
          </a:prstGeom>
          <a:gradFill>
            <a:gsLst>
              <a:gs pos="0">
                <a:schemeClr val="accent5"/>
              </a:gs>
              <a:gs pos="25000">
                <a:schemeClr val="accent5"/>
              </a:gs>
              <a:gs pos="94000">
                <a:srgbClr val="3A3838"/>
              </a:gs>
              <a:gs pos="100000">
                <a:srgbClr val="3A3838"/>
              </a:gs>
            </a:gsLst>
            <a:lin ang="42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pic>
        <p:nvPicPr>
          <p:cNvPr id="315" name="Google Shape;315;p5"/>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316" name="Google Shape;316;p5"/>
          <p:cNvSpPr txBox="1"/>
          <p:nvPr>
            <p:ph type="title"/>
          </p:nvPr>
        </p:nvSpPr>
        <p:spPr>
          <a:xfrm>
            <a:off x="360678" y="1281264"/>
            <a:ext cx="4160522" cy="384228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FFFFF"/>
              </a:buClr>
              <a:buSzPts val="4800"/>
              <a:buFont typeface="Rockwell"/>
              <a:buNone/>
            </a:pPr>
            <a:r>
              <a:rPr lang="en-US" sz="4800">
                <a:solidFill>
                  <a:srgbClr val="FFFFFF"/>
                </a:solidFill>
                <a:latin typeface="Rockwell"/>
                <a:ea typeface="Rockwell"/>
                <a:cs typeface="Rockwell"/>
                <a:sym typeface="Rockwell"/>
              </a:rPr>
              <a:t>Biases in data pose threats to the validity of learned models</a:t>
            </a:r>
            <a:endParaRPr/>
          </a:p>
        </p:txBody>
      </p:sp>
      <p:grpSp>
        <p:nvGrpSpPr>
          <p:cNvPr id="317" name="Google Shape;317;p5"/>
          <p:cNvGrpSpPr/>
          <p:nvPr/>
        </p:nvGrpSpPr>
        <p:grpSpPr>
          <a:xfrm>
            <a:off x="5389296" y="527469"/>
            <a:ext cx="6352247" cy="6110101"/>
            <a:chOff x="0" y="17671"/>
            <a:chExt cx="6352247" cy="6110101"/>
          </a:xfrm>
        </p:grpSpPr>
        <p:sp>
          <p:nvSpPr>
            <p:cNvPr id="318" name="Google Shape;318;p5"/>
            <p:cNvSpPr/>
            <p:nvPr/>
          </p:nvSpPr>
          <p:spPr>
            <a:xfrm>
              <a:off x="0" y="312871"/>
              <a:ext cx="6352247" cy="1669500"/>
            </a:xfrm>
            <a:prstGeom prst="rect">
              <a:avLst/>
            </a:prstGeom>
            <a:solidFill>
              <a:schemeClr val="lt1">
                <a:alpha val="89803"/>
              </a:schemeClr>
            </a:solidFill>
            <a:ln cap="flat" cmpd="sng" w="12700">
              <a:solidFill>
                <a:srgbClr val="599BD5"/>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5"/>
            <p:cNvSpPr txBox="1"/>
            <p:nvPr/>
          </p:nvSpPr>
          <p:spPr>
            <a:xfrm>
              <a:off x="0" y="312871"/>
              <a:ext cx="6352247" cy="1669500"/>
            </a:xfrm>
            <a:prstGeom prst="rect">
              <a:avLst/>
            </a:prstGeom>
            <a:noFill/>
            <a:ln>
              <a:noFill/>
            </a:ln>
          </p:spPr>
          <p:txBody>
            <a:bodyPr anchorCtr="0" anchor="t" bIns="170675" lIns="493000" spcFirstLastPara="1" rIns="493000" wrap="square" tIns="416550">
              <a:noAutofit/>
            </a:bodyPr>
            <a:lstStyle/>
            <a:p>
              <a:pPr indent="-228600" lvl="1" marL="228600" marR="0" rtl="0" algn="l">
                <a:lnSpc>
                  <a:spcPct val="90000"/>
                </a:lnSpc>
                <a:spcBef>
                  <a:spcPts val="0"/>
                </a:spcBef>
                <a:spcAft>
                  <a:spcPts val="0"/>
                </a:spcAft>
                <a:buClr>
                  <a:schemeClr val="dk1"/>
                </a:buClr>
                <a:buSzPts val="2400"/>
                <a:buFont typeface="Calibri"/>
                <a:buChar char="•"/>
              </a:pPr>
              <a:r>
                <a:rPr b="0" i="0" lang="en-US" sz="2400" u="none" cap="none" strike="noStrike">
                  <a:solidFill>
                    <a:schemeClr val="dk1"/>
                  </a:solidFill>
                  <a:latin typeface="Calibri"/>
                  <a:ea typeface="Calibri"/>
                  <a:cs typeface="Calibri"/>
                  <a:sym typeface="Calibri"/>
                </a:rPr>
                <a:t>Models are non-generalizable and non-reproducible</a:t>
              </a:r>
              <a:endParaRPr/>
            </a:p>
            <a:p>
              <a:pPr indent="-228600" lvl="1" marL="228600" marR="0" rtl="0" algn="l">
                <a:lnSpc>
                  <a:spcPct val="90000"/>
                </a:lnSpc>
                <a:spcBef>
                  <a:spcPts val="360"/>
                </a:spcBef>
                <a:spcAft>
                  <a:spcPts val="0"/>
                </a:spcAft>
                <a:buClr>
                  <a:schemeClr val="dk1"/>
                </a:buClr>
                <a:buSzPts val="2400"/>
                <a:buFont typeface="Calibri"/>
                <a:buChar char="•"/>
              </a:pPr>
              <a:r>
                <a:rPr b="0" i="0" lang="en-US" sz="2400" u="none" cap="none" strike="noStrike">
                  <a:solidFill>
                    <a:schemeClr val="dk1"/>
                  </a:solidFill>
                  <a:latin typeface="Calibri"/>
                  <a:ea typeface="Calibri"/>
                  <a:cs typeface="Calibri"/>
                  <a:sym typeface="Calibri"/>
                </a:rPr>
                <a:t>Poor performance on held-out data</a:t>
              </a:r>
              <a:endParaRPr/>
            </a:p>
          </p:txBody>
        </p:sp>
        <p:sp>
          <p:nvSpPr>
            <p:cNvPr id="320" name="Google Shape;320;p5"/>
            <p:cNvSpPr/>
            <p:nvPr/>
          </p:nvSpPr>
          <p:spPr>
            <a:xfrm>
              <a:off x="317612" y="17671"/>
              <a:ext cx="4446572" cy="590400"/>
            </a:xfrm>
            <a:prstGeom prst="roundRect">
              <a:avLst>
                <a:gd fmla="val 16667" name="adj"/>
              </a:avLst>
            </a:prstGeom>
            <a:solidFill>
              <a:srgbClr val="599BD5"/>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5"/>
            <p:cNvSpPr txBox="1"/>
            <p:nvPr/>
          </p:nvSpPr>
          <p:spPr>
            <a:xfrm>
              <a:off x="346433" y="46492"/>
              <a:ext cx="4388930" cy="532758"/>
            </a:xfrm>
            <a:prstGeom prst="rect">
              <a:avLst/>
            </a:prstGeom>
            <a:noFill/>
            <a:ln>
              <a:noFill/>
            </a:ln>
          </p:spPr>
          <p:txBody>
            <a:bodyPr anchorCtr="0" anchor="ctr" bIns="0" lIns="168050" spcFirstLastPara="1" rIns="168050" wrap="square" tIns="0">
              <a:noAutofit/>
            </a:bodyPr>
            <a:lstStyle/>
            <a:p>
              <a:pPr indent="0" lvl="0" marL="0" marR="0" rtl="0" algn="l">
                <a:lnSpc>
                  <a:spcPct val="90000"/>
                </a:lnSpc>
                <a:spcBef>
                  <a:spcPts val="0"/>
                </a:spcBef>
                <a:spcAft>
                  <a:spcPts val="0"/>
                </a:spcAft>
                <a:buClr>
                  <a:schemeClr val="lt1"/>
                </a:buClr>
                <a:buSzPts val="2400"/>
                <a:buFont typeface="Rockwell"/>
                <a:buNone/>
              </a:pPr>
              <a:r>
                <a:rPr b="1" lang="en-US" sz="2400">
                  <a:solidFill>
                    <a:schemeClr val="lt1"/>
                  </a:solidFill>
                  <a:latin typeface="Rockwell"/>
                  <a:ea typeface="Rockwell"/>
                  <a:cs typeface="Rockwell"/>
                  <a:sym typeface="Rockwell"/>
                </a:rPr>
                <a:t>Threats to Prediction</a:t>
              </a:r>
              <a:endParaRPr/>
            </a:p>
          </p:txBody>
        </p:sp>
        <p:sp>
          <p:nvSpPr>
            <p:cNvPr id="322" name="Google Shape;322;p5"/>
            <p:cNvSpPr/>
            <p:nvPr/>
          </p:nvSpPr>
          <p:spPr>
            <a:xfrm>
              <a:off x="0" y="2385571"/>
              <a:ext cx="6352247" cy="2079000"/>
            </a:xfrm>
            <a:prstGeom prst="rect">
              <a:avLst/>
            </a:prstGeom>
            <a:solidFill>
              <a:schemeClr val="lt1">
                <a:alpha val="89803"/>
              </a:schemeClr>
            </a:solidFill>
            <a:ln cap="flat" cmpd="sng" w="12700">
              <a:solidFill>
                <a:srgbClr val="599BD5"/>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5"/>
            <p:cNvSpPr txBox="1"/>
            <p:nvPr/>
          </p:nvSpPr>
          <p:spPr>
            <a:xfrm>
              <a:off x="0" y="2385571"/>
              <a:ext cx="6352247" cy="2079000"/>
            </a:xfrm>
            <a:prstGeom prst="rect">
              <a:avLst/>
            </a:prstGeom>
            <a:noFill/>
            <a:ln>
              <a:noFill/>
            </a:ln>
          </p:spPr>
          <p:txBody>
            <a:bodyPr anchorCtr="0" anchor="t" bIns="170675" lIns="493000" spcFirstLastPara="1" rIns="493000" wrap="square" tIns="416550">
              <a:noAutofit/>
            </a:bodyPr>
            <a:lstStyle/>
            <a:p>
              <a:pPr indent="-228600" lvl="1" marL="228600" marR="0" rtl="0" algn="l">
                <a:lnSpc>
                  <a:spcPct val="90000"/>
                </a:lnSpc>
                <a:spcBef>
                  <a:spcPts val="0"/>
                </a:spcBef>
                <a:spcAft>
                  <a:spcPts val="0"/>
                </a:spcAft>
                <a:buClr>
                  <a:schemeClr val="dk1"/>
                </a:buClr>
                <a:buSzPts val="2400"/>
                <a:buFont typeface="Calibri"/>
                <a:buChar char="•"/>
              </a:pPr>
              <a:r>
                <a:rPr b="0" i="0" lang="en-US" sz="2400" u="none" cap="none" strike="noStrike">
                  <a:solidFill>
                    <a:schemeClr val="dk1"/>
                  </a:solidFill>
                  <a:latin typeface="Calibri"/>
                  <a:ea typeface="Calibri"/>
                  <a:cs typeface="Calibri"/>
                  <a:sym typeface="Calibri"/>
                </a:rPr>
                <a:t>Ecological fallacy</a:t>
              </a:r>
              <a:endParaRPr/>
            </a:p>
            <a:p>
              <a:pPr indent="-228600" lvl="1" marL="228600" marR="0" rtl="0" algn="l">
                <a:lnSpc>
                  <a:spcPct val="90000"/>
                </a:lnSpc>
                <a:spcBef>
                  <a:spcPts val="360"/>
                </a:spcBef>
                <a:spcAft>
                  <a:spcPts val="0"/>
                </a:spcAft>
                <a:buClr>
                  <a:schemeClr val="dk1"/>
                </a:buClr>
                <a:buSzPts val="2400"/>
                <a:buFont typeface="Calibri"/>
                <a:buChar char="•"/>
              </a:pPr>
              <a:r>
                <a:rPr b="0" i="0" lang="en-US" sz="2400" u="none" cap="none" strike="noStrike">
                  <a:solidFill>
                    <a:schemeClr val="dk1"/>
                  </a:solidFill>
                  <a:latin typeface="Calibri"/>
                  <a:ea typeface="Calibri"/>
                  <a:cs typeface="Calibri"/>
                  <a:sym typeface="Calibri"/>
                </a:rPr>
                <a:t>Misleading or wrong inferences about individuals</a:t>
              </a:r>
              <a:endParaRPr/>
            </a:p>
            <a:p>
              <a:pPr indent="-228600" lvl="1" marL="228600" marR="0" rtl="0" algn="l">
                <a:lnSpc>
                  <a:spcPct val="90000"/>
                </a:lnSpc>
                <a:spcBef>
                  <a:spcPts val="360"/>
                </a:spcBef>
                <a:spcAft>
                  <a:spcPts val="0"/>
                </a:spcAft>
                <a:buClr>
                  <a:schemeClr val="dk1"/>
                </a:buClr>
                <a:buSzPts val="2400"/>
                <a:buFont typeface="Calibri"/>
                <a:buChar char="•"/>
              </a:pPr>
              <a:r>
                <a:rPr b="0" i="0" lang="en-US" sz="2400" u="none" cap="none" strike="noStrike">
                  <a:solidFill>
                    <a:schemeClr val="dk1"/>
                  </a:solidFill>
                  <a:latin typeface="Calibri"/>
                  <a:ea typeface="Calibri"/>
                  <a:cs typeface="Calibri"/>
                  <a:sym typeface="Calibri"/>
                </a:rPr>
                <a:t>Impact on interventions</a:t>
              </a:r>
              <a:endParaRPr/>
            </a:p>
          </p:txBody>
        </p:sp>
        <p:sp>
          <p:nvSpPr>
            <p:cNvPr id="324" name="Google Shape;324;p5"/>
            <p:cNvSpPr/>
            <p:nvPr/>
          </p:nvSpPr>
          <p:spPr>
            <a:xfrm>
              <a:off x="317612" y="2090371"/>
              <a:ext cx="4446572" cy="590400"/>
            </a:xfrm>
            <a:prstGeom prst="roundRect">
              <a:avLst>
                <a:gd fmla="val 16667" name="adj"/>
              </a:avLst>
            </a:prstGeom>
            <a:solidFill>
              <a:srgbClr val="599BD5"/>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5"/>
            <p:cNvSpPr txBox="1"/>
            <p:nvPr/>
          </p:nvSpPr>
          <p:spPr>
            <a:xfrm>
              <a:off x="346433" y="2119192"/>
              <a:ext cx="4388930" cy="532758"/>
            </a:xfrm>
            <a:prstGeom prst="rect">
              <a:avLst/>
            </a:prstGeom>
            <a:noFill/>
            <a:ln>
              <a:noFill/>
            </a:ln>
          </p:spPr>
          <p:txBody>
            <a:bodyPr anchorCtr="0" anchor="ctr" bIns="0" lIns="168050" spcFirstLastPara="1" rIns="168050" wrap="square" tIns="0">
              <a:noAutofit/>
            </a:bodyPr>
            <a:lstStyle/>
            <a:p>
              <a:pPr indent="0" lvl="0" marL="0" marR="0" rtl="0" algn="l">
                <a:lnSpc>
                  <a:spcPct val="90000"/>
                </a:lnSpc>
                <a:spcBef>
                  <a:spcPts val="0"/>
                </a:spcBef>
                <a:spcAft>
                  <a:spcPts val="0"/>
                </a:spcAft>
                <a:buClr>
                  <a:srgbClr val="FFFFFF"/>
                </a:buClr>
                <a:buSzPts val="2400"/>
                <a:buFont typeface="Rockwell"/>
                <a:buNone/>
              </a:pPr>
              <a:r>
                <a:rPr b="1" lang="en-US" sz="2400">
                  <a:solidFill>
                    <a:srgbClr val="FFFFFF"/>
                  </a:solidFill>
                  <a:latin typeface="Rockwell"/>
                  <a:ea typeface="Rockwell"/>
                  <a:cs typeface="Rockwell"/>
                  <a:sym typeface="Rockwell"/>
                </a:rPr>
                <a:t>Threats to Explanation</a:t>
              </a:r>
              <a:endParaRPr/>
            </a:p>
          </p:txBody>
        </p:sp>
        <p:sp>
          <p:nvSpPr>
            <p:cNvPr id="326" name="Google Shape;326;p5"/>
            <p:cNvSpPr/>
            <p:nvPr/>
          </p:nvSpPr>
          <p:spPr>
            <a:xfrm>
              <a:off x="0" y="4867772"/>
              <a:ext cx="6352247" cy="1260000"/>
            </a:xfrm>
            <a:prstGeom prst="rect">
              <a:avLst/>
            </a:prstGeom>
            <a:solidFill>
              <a:schemeClr val="lt1">
                <a:alpha val="89803"/>
              </a:schemeClr>
            </a:solidFill>
            <a:ln cap="flat" cmpd="sng" w="12700">
              <a:solidFill>
                <a:srgbClr val="599BD5"/>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5"/>
            <p:cNvSpPr txBox="1"/>
            <p:nvPr/>
          </p:nvSpPr>
          <p:spPr>
            <a:xfrm>
              <a:off x="0" y="4867772"/>
              <a:ext cx="6352247" cy="1260000"/>
            </a:xfrm>
            <a:prstGeom prst="rect">
              <a:avLst/>
            </a:prstGeom>
            <a:noFill/>
            <a:ln>
              <a:noFill/>
            </a:ln>
          </p:spPr>
          <p:txBody>
            <a:bodyPr anchorCtr="0" anchor="t" bIns="170675" lIns="493000" spcFirstLastPara="1" rIns="493000" wrap="square" tIns="416550">
              <a:noAutofit/>
            </a:bodyPr>
            <a:lstStyle/>
            <a:p>
              <a:pPr indent="-228600" lvl="1" marL="228600" marR="0" rtl="0" algn="l">
                <a:lnSpc>
                  <a:spcPct val="90000"/>
                </a:lnSpc>
                <a:spcBef>
                  <a:spcPts val="0"/>
                </a:spcBef>
                <a:spcAft>
                  <a:spcPts val="0"/>
                </a:spcAft>
                <a:buClr>
                  <a:schemeClr val="dk1"/>
                </a:buClr>
                <a:buSzPts val="2400"/>
                <a:buFont typeface="Calibri"/>
                <a:buChar char="•"/>
              </a:pPr>
              <a:r>
                <a:rPr b="0" i="0" lang="en-US" sz="2400" u="none" cap="none" strike="noStrike">
                  <a:solidFill>
                    <a:schemeClr val="dk1"/>
                  </a:solidFill>
                  <a:latin typeface="Calibri"/>
                  <a:ea typeface="Calibri"/>
                  <a:cs typeface="Calibri"/>
                  <a:sym typeface="Calibri"/>
                </a:rPr>
                <a:t>Models learned on biased data may entrench and amplify discrimination</a:t>
              </a:r>
              <a:endParaRPr/>
            </a:p>
          </p:txBody>
        </p:sp>
        <p:sp>
          <p:nvSpPr>
            <p:cNvPr id="328" name="Google Shape;328;p5"/>
            <p:cNvSpPr/>
            <p:nvPr/>
          </p:nvSpPr>
          <p:spPr>
            <a:xfrm>
              <a:off x="317612" y="4572572"/>
              <a:ext cx="4446572" cy="590400"/>
            </a:xfrm>
            <a:prstGeom prst="roundRect">
              <a:avLst>
                <a:gd fmla="val 16667" name="adj"/>
              </a:avLst>
            </a:prstGeom>
            <a:solidFill>
              <a:srgbClr val="599BD5"/>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5"/>
            <p:cNvSpPr txBox="1"/>
            <p:nvPr/>
          </p:nvSpPr>
          <p:spPr>
            <a:xfrm>
              <a:off x="346433" y="4601393"/>
              <a:ext cx="4388930" cy="532758"/>
            </a:xfrm>
            <a:prstGeom prst="rect">
              <a:avLst/>
            </a:prstGeom>
            <a:noFill/>
            <a:ln>
              <a:noFill/>
            </a:ln>
          </p:spPr>
          <p:txBody>
            <a:bodyPr anchorCtr="0" anchor="ctr" bIns="0" lIns="168050" spcFirstLastPara="1" rIns="168050" wrap="square" tIns="0">
              <a:noAutofit/>
            </a:bodyPr>
            <a:lstStyle/>
            <a:p>
              <a:pPr indent="0" lvl="0" marL="0" marR="0" rtl="0" algn="l">
                <a:lnSpc>
                  <a:spcPct val="90000"/>
                </a:lnSpc>
                <a:spcBef>
                  <a:spcPts val="0"/>
                </a:spcBef>
                <a:spcAft>
                  <a:spcPts val="0"/>
                </a:spcAft>
                <a:buClr>
                  <a:srgbClr val="FFFFFF"/>
                </a:buClr>
                <a:buSzPts val="2400"/>
                <a:buFont typeface="Rockwell"/>
                <a:buNone/>
              </a:pPr>
              <a:r>
                <a:rPr b="1" lang="en-US" sz="2400">
                  <a:solidFill>
                    <a:srgbClr val="FFFFFF"/>
                  </a:solidFill>
                  <a:latin typeface="Rockwell"/>
                  <a:ea typeface="Rockwell"/>
                  <a:cs typeface="Rockwell"/>
                  <a:sym typeface="Rockwell"/>
                </a:rPr>
                <a:t>Threats to Fairness</a:t>
              </a: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6"/>
          <p:cNvSpPr txBox="1"/>
          <p:nvPr>
            <p:ph type="title"/>
          </p:nvPr>
        </p:nvSpPr>
        <p:spPr>
          <a:xfrm>
            <a:off x="609600" y="219075"/>
            <a:ext cx="10260013" cy="639763"/>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Thought Experiment: At what temperature do people like their coffee?</a:t>
            </a:r>
            <a:endParaRPr/>
          </a:p>
        </p:txBody>
      </p:sp>
      <p:sp>
        <p:nvSpPr>
          <p:cNvPr id="336" name="Google Shape;336;p6"/>
          <p:cNvSpPr txBox="1"/>
          <p:nvPr>
            <p:ph idx="2" type="body"/>
          </p:nvPr>
        </p:nvSpPr>
        <p:spPr>
          <a:xfrm>
            <a:off x="5005785" y="1243587"/>
            <a:ext cx="6576615" cy="4882579"/>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2800"/>
              <a:buChar char="•"/>
            </a:pPr>
            <a:r>
              <a:rPr lang="en-US"/>
              <a:t>Measure the temperature of coffee of people walking by</a:t>
            </a:r>
            <a:endParaRPr/>
          </a:p>
          <a:p>
            <a:pPr indent="-285750" lvl="1" marL="742950" rtl="0" algn="l">
              <a:spcBef>
                <a:spcPts val="480"/>
              </a:spcBef>
              <a:spcAft>
                <a:spcPts val="0"/>
              </a:spcAft>
              <a:buClr>
                <a:schemeClr val="dk1"/>
              </a:buClr>
              <a:buSzPts val="2400"/>
              <a:buChar char="–"/>
            </a:pPr>
            <a:r>
              <a:rPr lang="en-US"/>
              <a:t>137.1F after 10 measurements</a:t>
            </a:r>
            <a:endParaRPr/>
          </a:p>
          <a:p>
            <a:pPr indent="-342900" lvl="0" marL="342900" rtl="0" algn="l">
              <a:spcBef>
                <a:spcPts val="560"/>
              </a:spcBef>
              <a:spcAft>
                <a:spcPts val="0"/>
              </a:spcAft>
              <a:buClr>
                <a:schemeClr val="dk1"/>
              </a:buClr>
              <a:buSzPts val="2800"/>
              <a:buChar char="•"/>
            </a:pPr>
            <a:r>
              <a:rPr lang="en-US"/>
              <a:t>Ecological fallacy</a:t>
            </a:r>
            <a:endParaRPr/>
          </a:p>
          <a:p>
            <a:pPr indent="-285750" lvl="1" marL="742950" rtl="0" algn="l">
              <a:spcBef>
                <a:spcPts val="480"/>
              </a:spcBef>
              <a:spcAft>
                <a:spcPts val="0"/>
              </a:spcAft>
              <a:buClr>
                <a:schemeClr val="dk1"/>
              </a:buClr>
              <a:buSzPts val="2400"/>
              <a:buChar char="–"/>
            </a:pPr>
            <a:r>
              <a:rPr lang="en-US"/>
              <a:t>A failure in reasoning that arises when an inference is made </a:t>
            </a:r>
            <a:r>
              <a:rPr b="1" lang="en-US"/>
              <a:t>about an individual </a:t>
            </a:r>
            <a:r>
              <a:rPr lang="en-US"/>
              <a:t>based on </a:t>
            </a:r>
            <a:r>
              <a:rPr b="1" lang="en-US"/>
              <a:t>aggregate</a:t>
            </a:r>
            <a:r>
              <a:rPr lang="en-US"/>
              <a:t> data for a group. </a:t>
            </a:r>
            <a:endParaRPr/>
          </a:p>
          <a:p>
            <a:pPr indent="-133350" lvl="1" marL="742950" rtl="0" algn="l">
              <a:spcBef>
                <a:spcPts val="480"/>
              </a:spcBef>
              <a:spcAft>
                <a:spcPts val="0"/>
              </a:spcAft>
              <a:buClr>
                <a:schemeClr val="dk1"/>
              </a:buClr>
              <a:buSzPts val="2400"/>
              <a:buNone/>
            </a:pPr>
            <a:r>
              <a:t/>
            </a:r>
            <a:endParaRPr/>
          </a:p>
        </p:txBody>
      </p:sp>
      <p:sp>
        <p:nvSpPr>
          <p:cNvPr id="337" name="Google Shape;337;p6"/>
          <p:cNvSpPr/>
          <p:nvPr/>
        </p:nvSpPr>
        <p:spPr>
          <a:xfrm>
            <a:off x="1867660" y="2264421"/>
            <a:ext cx="903753" cy="885506"/>
          </a:xfrm>
          <a:prstGeom prst="ellipse">
            <a:avLst/>
          </a:prstGeom>
          <a:solidFill>
            <a:srgbClr val="BFBFBF">
              <a:alpha val="60000"/>
            </a:srgbClr>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200F</a:t>
            </a:r>
            <a:endParaRPr/>
          </a:p>
        </p:txBody>
      </p:sp>
      <p:sp>
        <p:nvSpPr>
          <p:cNvPr id="338" name="Google Shape;338;p6"/>
          <p:cNvSpPr/>
          <p:nvPr/>
        </p:nvSpPr>
        <p:spPr>
          <a:xfrm>
            <a:off x="2713365" y="2543494"/>
            <a:ext cx="903752" cy="885506"/>
          </a:xfrm>
          <a:prstGeom prst="ellipse">
            <a:avLst/>
          </a:prstGeom>
          <a:solidFill>
            <a:srgbClr val="BFBFBF">
              <a:alpha val="60000"/>
            </a:srgbClr>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68F</a:t>
            </a:r>
            <a:endParaRPr/>
          </a:p>
        </p:txBody>
      </p:sp>
      <p:sp>
        <p:nvSpPr>
          <p:cNvPr id="339" name="Google Shape;339;p6"/>
          <p:cNvSpPr/>
          <p:nvPr/>
        </p:nvSpPr>
        <p:spPr>
          <a:xfrm>
            <a:off x="749270" y="1667612"/>
            <a:ext cx="903754" cy="885506"/>
          </a:xfrm>
          <a:prstGeom prst="ellipse">
            <a:avLst/>
          </a:prstGeom>
          <a:solidFill>
            <a:srgbClr val="BFBFBF">
              <a:alpha val="60000"/>
            </a:srgbClr>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195F</a:t>
            </a:r>
            <a:endParaRPr/>
          </a:p>
        </p:txBody>
      </p:sp>
      <p:sp>
        <p:nvSpPr>
          <p:cNvPr id="340" name="Google Shape;340;p6"/>
          <p:cNvSpPr/>
          <p:nvPr/>
        </p:nvSpPr>
        <p:spPr>
          <a:xfrm>
            <a:off x="1183267" y="3746736"/>
            <a:ext cx="903754" cy="885506"/>
          </a:xfrm>
          <a:prstGeom prst="ellipse">
            <a:avLst/>
          </a:prstGeom>
          <a:solidFill>
            <a:srgbClr val="BFBFBF">
              <a:alpha val="60000"/>
            </a:srgbClr>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198F</a:t>
            </a:r>
            <a:endParaRPr/>
          </a:p>
        </p:txBody>
      </p:sp>
      <p:sp>
        <p:nvSpPr>
          <p:cNvPr id="341" name="Google Shape;341;p6"/>
          <p:cNvSpPr/>
          <p:nvPr/>
        </p:nvSpPr>
        <p:spPr>
          <a:xfrm>
            <a:off x="2261487" y="1340253"/>
            <a:ext cx="903754" cy="885506"/>
          </a:xfrm>
          <a:prstGeom prst="ellipse">
            <a:avLst/>
          </a:prstGeom>
          <a:solidFill>
            <a:srgbClr val="BFBFBF">
              <a:alpha val="60000"/>
            </a:srgbClr>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203F</a:t>
            </a:r>
            <a:endParaRPr/>
          </a:p>
        </p:txBody>
      </p:sp>
      <p:sp>
        <p:nvSpPr>
          <p:cNvPr id="342" name="Google Shape;342;p6"/>
          <p:cNvSpPr/>
          <p:nvPr/>
        </p:nvSpPr>
        <p:spPr>
          <a:xfrm>
            <a:off x="2400192" y="3188589"/>
            <a:ext cx="903754" cy="885506"/>
          </a:xfrm>
          <a:prstGeom prst="ellipse">
            <a:avLst/>
          </a:prstGeom>
          <a:solidFill>
            <a:srgbClr val="BFBFBF">
              <a:alpha val="60000"/>
            </a:srgbClr>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198F</a:t>
            </a:r>
            <a:endParaRPr/>
          </a:p>
        </p:txBody>
      </p:sp>
      <p:sp>
        <p:nvSpPr>
          <p:cNvPr id="343" name="Google Shape;343;p6"/>
          <p:cNvSpPr/>
          <p:nvPr/>
        </p:nvSpPr>
        <p:spPr>
          <a:xfrm>
            <a:off x="1183267" y="4839734"/>
            <a:ext cx="903753" cy="885506"/>
          </a:xfrm>
          <a:prstGeom prst="ellipse">
            <a:avLst/>
          </a:prstGeom>
          <a:solidFill>
            <a:srgbClr val="BFBFBF">
              <a:alpha val="60000"/>
            </a:srgbClr>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38F</a:t>
            </a:r>
            <a:endParaRPr/>
          </a:p>
        </p:txBody>
      </p:sp>
      <p:sp>
        <p:nvSpPr>
          <p:cNvPr id="344" name="Google Shape;344;p6"/>
          <p:cNvSpPr/>
          <p:nvPr/>
        </p:nvSpPr>
        <p:spPr>
          <a:xfrm>
            <a:off x="1357734" y="2707174"/>
            <a:ext cx="903753" cy="885506"/>
          </a:xfrm>
          <a:prstGeom prst="ellipse">
            <a:avLst/>
          </a:prstGeom>
          <a:solidFill>
            <a:srgbClr val="BFBFBF">
              <a:alpha val="60000"/>
            </a:srgbClr>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35F</a:t>
            </a:r>
            <a:endParaRPr/>
          </a:p>
        </p:txBody>
      </p:sp>
      <p:sp>
        <p:nvSpPr>
          <p:cNvPr id="345" name="Google Shape;345;p6"/>
          <p:cNvSpPr/>
          <p:nvPr/>
        </p:nvSpPr>
        <p:spPr>
          <a:xfrm>
            <a:off x="2400193" y="4790090"/>
            <a:ext cx="903753" cy="885506"/>
          </a:xfrm>
          <a:prstGeom prst="ellipse">
            <a:avLst/>
          </a:prstGeom>
          <a:solidFill>
            <a:srgbClr val="BFBFBF">
              <a:alpha val="60000"/>
            </a:srgbClr>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42F</a:t>
            </a:r>
            <a:endParaRPr/>
          </a:p>
        </p:txBody>
      </p:sp>
      <p:sp>
        <p:nvSpPr>
          <p:cNvPr id="346" name="Google Shape;346;p6"/>
          <p:cNvSpPr/>
          <p:nvPr/>
        </p:nvSpPr>
        <p:spPr>
          <a:xfrm>
            <a:off x="3094526" y="3833684"/>
            <a:ext cx="903754" cy="885506"/>
          </a:xfrm>
          <a:prstGeom prst="ellipse">
            <a:avLst/>
          </a:prstGeom>
          <a:solidFill>
            <a:srgbClr val="BFBFBF">
              <a:alpha val="60000"/>
            </a:srgbClr>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194F</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7"/>
          <p:cNvSpPr txBox="1"/>
          <p:nvPr>
            <p:ph type="title"/>
          </p:nvPr>
        </p:nvSpPr>
        <p:spPr>
          <a:xfrm>
            <a:off x="609600" y="219075"/>
            <a:ext cx="10260013" cy="639763"/>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Thought Experiment: At what temperature do people like their coffee?</a:t>
            </a:r>
            <a:endParaRPr/>
          </a:p>
        </p:txBody>
      </p:sp>
      <p:sp>
        <p:nvSpPr>
          <p:cNvPr id="353" name="Google Shape;353;p7"/>
          <p:cNvSpPr txBox="1"/>
          <p:nvPr>
            <p:ph idx="2" type="body"/>
          </p:nvPr>
        </p:nvSpPr>
        <p:spPr>
          <a:xfrm>
            <a:off x="5005785" y="1243587"/>
            <a:ext cx="6576615" cy="4882579"/>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2800"/>
              <a:buChar char="•"/>
            </a:pPr>
            <a:r>
              <a:rPr lang="en-US"/>
              <a:t>Measure the temperature of coffee of people walking by</a:t>
            </a:r>
            <a:endParaRPr/>
          </a:p>
          <a:p>
            <a:pPr indent="-285750" lvl="1" marL="742950" rtl="0" algn="l">
              <a:spcBef>
                <a:spcPts val="480"/>
              </a:spcBef>
              <a:spcAft>
                <a:spcPts val="0"/>
              </a:spcAft>
              <a:buClr>
                <a:schemeClr val="dk1"/>
              </a:buClr>
              <a:buSzPts val="2400"/>
              <a:buChar char="–"/>
            </a:pPr>
            <a:r>
              <a:rPr lang="en-US"/>
              <a:t>137.1F after 10 measurements</a:t>
            </a:r>
            <a:endParaRPr/>
          </a:p>
          <a:p>
            <a:pPr indent="-342900" lvl="0" marL="342900" rtl="0" algn="l">
              <a:spcBef>
                <a:spcPts val="560"/>
              </a:spcBef>
              <a:spcAft>
                <a:spcPts val="0"/>
              </a:spcAft>
              <a:buClr>
                <a:schemeClr val="dk1"/>
              </a:buClr>
              <a:buSzPts val="2800"/>
              <a:buChar char="•"/>
            </a:pPr>
            <a:r>
              <a:rPr lang="en-US"/>
              <a:t>Ecological fallacy</a:t>
            </a:r>
            <a:endParaRPr/>
          </a:p>
          <a:p>
            <a:pPr indent="-342900" lvl="0" marL="342900" rtl="0" algn="l">
              <a:spcBef>
                <a:spcPts val="560"/>
              </a:spcBef>
              <a:spcAft>
                <a:spcPts val="0"/>
              </a:spcAft>
              <a:buClr>
                <a:schemeClr val="dk1"/>
              </a:buClr>
              <a:buSzPts val="2800"/>
              <a:buChar char="•"/>
            </a:pPr>
            <a:r>
              <a:rPr lang="en-US"/>
              <a:t>Population is heterogeneous, composed of different groups</a:t>
            </a:r>
            <a:endParaRPr/>
          </a:p>
          <a:p>
            <a:pPr indent="-285750" lvl="1" marL="742950" rtl="0" algn="l">
              <a:spcBef>
                <a:spcPts val="400"/>
              </a:spcBef>
              <a:spcAft>
                <a:spcPts val="0"/>
              </a:spcAft>
              <a:buClr>
                <a:schemeClr val="dk1"/>
              </a:buClr>
              <a:buSzPts val="2000"/>
              <a:buChar char="–"/>
            </a:pPr>
            <a:r>
              <a:rPr lang="en-US" sz="2000"/>
              <a:t>Subgroups have different features</a:t>
            </a:r>
            <a:endParaRPr/>
          </a:p>
          <a:p>
            <a:pPr indent="-228600" lvl="2" marL="1143000" rtl="0" algn="l">
              <a:spcBef>
                <a:spcPts val="320"/>
              </a:spcBef>
              <a:spcAft>
                <a:spcPts val="0"/>
              </a:spcAft>
              <a:buClr>
                <a:schemeClr val="dk1"/>
              </a:buClr>
              <a:buSzPts val="1600"/>
              <a:buChar char="•"/>
            </a:pPr>
            <a:r>
              <a:rPr lang="en-US" sz="1600"/>
              <a:t>Hispanics vs Whites</a:t>
            </a:r>
            <a:endParaRPr/>
          </a:p>
          <a:p>
            <a:pPr indent="-285750" lvl="1" marL="742950" rtl="0" algn="l">
              <a:spcBef>
                <a:spcPts val="400"/>
              </a:spcBef>
              <a:spcAft>
                <a:spcPts val="0"/>
              </a:spcAft>
              <a:buClr>
                <a:schemeClr val="dk1"/>
              </a:buClr>
              <a:buSzPts val="2000"/>
              <a:buChar char="–"/>
            </a:pPr>
            <a:r>
              <a:rPr lang="en-US" sz="2000"/>
              <a:t>Subgroups represent cohorts of different age</a:t>
            </a:r>
            <a:endParaRPr/>
          </a:p>
          <a:p>
            <a:pPr indent="-228600" lvl="2" marL="1143000" rtl="0" algn="l">
              <a:spcBef>
                <a:spcPts val="320"/>
              </a:spcBef>
              <a:spcAft>
                <a:spcPts val="0"/>
              </a:spcAft>
              <a:buClr>
                <a:schemeClr val="dk1"/>
              </a:buClr>
              <a:buSzPts val="1600"/>
              <a:buChar char="•"/>
            </a:pPr>
            <a:r>
              <a:rPr lang="en-US" sz="1600"/>
              <a:t>Veterans vs novices</a:t>
            </a:r>
            <a:endParaRPr/>
          </a:p>
          <a:p>
            <a:pPr indent="-285750" lvl="1" marL="742950" rtl="0" algn="l">
              <a:spcBef>
                <a:spcPts val="400"/>
              </a:spcBef>
              <a:spcAft>
                <a:spcPts val="0"/>
              </a:spcAft>
              <a:buClr>
                <a:schemeClr val="dk1"/>
              </a:buClr>
              <a:buSzPts val="2000"/>
              <a:buChar char="–"/>
            </a:pPr>
            <a:r>
              <a:rPr lang="en-US" sz="2000"/>
              <a:t>Different waves of data collection</a:t>
            </a:r>
            <a:endParaRPr/>
          </a:p>
          <a:p>
            <a:pPr indent="-228600" lvl="2" marL="1143000" rtl="0" algn="l">
              <a:spcBef>
                <a:spcPts val="320"/>
              </a:spcBef>
              <a:spcAft>
                <a:spcPts val="0"/>
              </a:spcAft>
              <a:buClr>
                <a:schemeClr val="dk1"/>
              </a:buClr>
              <a:buSzPts val="1600"/>
              <a:buChar char="•"/>
            </a:pPr>
            <a:r>
              <a:rPr lang="en-US" sz="1600"/>
              <a:t>Twitter sample in 2011 vs 2016</a:t>
            </a:r>
            <a:endParaRPr/>
          </a:p>
          <a:p>
            <a:pPr indent="-165100" lvl="0" marL="342900" rtl="0" algn="l">
              <a:spcBef>
                <a:spcPts val="560"/>
              </a:spcBef>
              <a:spcAft>
                <a:spcPts val="0"/>
              </a:spcAft>
              <a:buClr>
                <a:schemeClr val="dk1"/>
              </a:buClr>
              <a:buSzPts val="2800"/>
              <a:buNone/>
            </a:pPr>
            <a:r>
              <a:t/>
            </a:r>
            <a:endParaRPr/>
          </a:p>
        </p:txBody>
      </p:sp>
      <p:sp>
        <p:nvSpPr>
          <p:cNvPr id="354" name="Google Shape;354;p7"/>
          <p:cNvSpPr/>
          <p:nvPr/>
        </p:nvSpPr>
        <p:spPr>
          <a:xfrm>
            <a:off x="1867660" y="2264421"/>
            <a:ext cx="903753" cy="885506"/>
          </a:xfrm>
          <a:prstGeom prst="ellipse">
            <a:avLst/>
          </a:prstGeom>
          <a:solidFill>
            <a:srgbClr val="C00000">
              <a:alpha val="60000"/>
            </a:srgbClr>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200F</a:t>
            </a:r>
            <a:endParaRPr/>
          </a:p>
        </p:txBody>
      </p:sp>
      <p:sp>
        <p:nvSpPr>
          <p:cNvPr id="355" name="Google Shape;355;p7"/>
          <p:cNvSpPr/>
          <p:nvPr/>
        </p:nvSpPr>
        <p:spPr>
          <a:xfrm>
            <a:off x="2713365" y="2543494"/>
            <a:ext cx="903752" cy="885506"/>
          </a:xfrm>
          <a:prstGeom prst="ellipse">
            <a:avLst/>
          </a:prstGeom>
          <a:solidFill>
            <a:schemeClr val="accent6">
              <a:alpha val="60000"/>
            </a:schemeClr>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000">
                <a:solidFill>
                  <a:schemeClr val="dk1"/>
                </a:solidFill>
                <a:latin typeface="Calibri"/>
                <a:ea typeface="Calibri"/>
                <a:cs typeface="Calibri"/>
                <a:sym typeface="Calibri"/>
              </a:rPr>
              <a:t>68F</a:t>
            </a:r>
            <a:endParaRPr/>
          </a:p>
        </p:txBody>
      </p:sp>
      <p:sp>
        <p:nvSpPr>
          <p:cNvPr id="356" name="Google Shape;356;p7"/>
          <p:cNvSpPr/>
          <p:nvPr/>
        </p:nvSpPr>
        <p:spPr>
          <a:xfrm>
            <a:off x="749270" y="1667612"/>
            <a:ext cx="903754" cy="885506"/>
          </a:xfrm>
          <a:prstGeom prst="ellipse">
            <a:avLst/>
          </a:prstGeom>
          <a:solidFill>
            <a:srgbClr val="C00000">
              <a:alpha val="60000"/>
            </a:srgbClr>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195F</a:t>
            </a:r>
            <a:endParaRPr/>
          </a:p>
        </p:txBody>
      </p:sp>
      <p:sp>
        <p:nvSpPr>
          <p:cNvPr id="357" name="Google Shape;357;p7"/>
          <p:cNvSpPr/>
          <p:nvPr/>
        </p:nvSpPr>
        <p:spPr>
          <a:xfrm>
            <a:off x="1183267" y="3746736"/>
            <a:ext cx="903754" cy="885506"/>
          </a:xfrm>
          <a:prstGeom prst="ellipse">
            <a:avLst/>
          </a:prstGeom>
          <a:solidFill>
            <a:srgbClr val="C00000">
              <a:alpha val="60000"/>
            </a:srgbClr>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198F</a:t>
            </a:r>
            <a:endParaRPr/>
          </a:p>
        </p:txBody>
      </p:sp>
      <p:sp>
        <p:nvSpPr>
          <p:cNvPr id="358" name="Google Shape;358;p7"/>
          <p:cNvSpPr/>
          <p:nvPr/>
        </p:nvSpPr>
        <p:spPr>
          <a:xfrm>
            <a:off x="2261487" y="1340253"/>
            <a:ext cx="903754" cy="885506"/>
          </a:xfrm>
          <a:prstGeom prst="ellipse">
            <a:avLst/>
          </a:prstGeom>
          <a:solidFill>
            <a:srgbClr val="C00000">
              <a:alpha val="60000"/>
            </a:srgbClr>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203F</a:t>
            </a:r>
            <a:endParaRPr/>
          </a:p>
        </p:txBody>
      </p:sp>
      <p:sp>
        <p:nvSpPr>
          <p:cNvPr id="359" name="Google Shape;359;p7"/>
          <p:cNvSpPr/>
          <p:nvPr/>
        </p:nvSpPr>
        <p:spPr>
          <a:xfrm>
            <a:off x="2400192" y="3188589"/>
            <a:ext cx="903754" cy="885506"/>
          </a:xfrm>
          <a:prstGeom prst="ellipse">
            <a:avLst/>
          </a:prstGeom>
          <a:solidFill>
            <a:srgbClr val="C00000">
              <a:alpha val="60000"/>
            </a:srgbClr>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198F</a:t>
            </a:r>
            <a:endParaRPr/>
          </a:p>
        </p:txBody>
      </p:sp>
      <p:sp>
        <p:nvSpPr>
          <p:cNvPr id="360" name="Google Shape;360;p7"/>
          <p:cNvSpPr/>
          <p:nvPr/>
        </p:nvSpPr>
        <p:spPr>
          <a:xfrm>
            <a:off x="1183267" y="4839734"/>
            <a:ext cx="903753" cy="885506"/>
          </a:xfrm>
          <a:prstGeom prst="ellipse">
            <a:avLst/>
          </a:prstGeom>
          <a:solidFill>
            <a:schemeClr val="accent1">
              <a:alpha val="60000"/>
            </a:schemeClr>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38F</a:t>
            </a:r>
            <a:endParaRPr/>
          </a:p>
        </p:txBody>
      </p:sp>
      <p:sp>
        <p:nvSpPr>
          <p:cNvPr id="361" name="Google Shape;361;p7"/>
          <p:cNvSpPr/>
          <p:nvPr/>
        </p:nvSpPr>
        <p:spPr>
          <a:xfrm>
            <a:off x="1357734" y="2707174"/>
            <a:ext cx="903753" cy="885506"/>
          </a:xfrm>
          <a:prstGeom prst="ellipse">
            <a:avLst/>
          </a:prstGeom>
          <a:solidFill>
            <a:schemeClr val="accent1">
              <a:alpha val="60000"/>
            </a:schemeClr>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35F</a:t>
            </a:r>
            <a:endParaRPr/>
          </a:p>
        </p:txBody>
      </p:sp>
      <p:sp>
        <p:nvSpPr>
          <p:cNvPr id="362" name="Google Shape;362;p7"/>
          <p:cNvSpPr/>
          <p:nvPr/>
        </p:nvSpPr>
        <p:spPr>
          <a:xfrm>
            <a:off x="2400193" y="4790090"/>
            <a:ext cx="903753" cy="885506"/>
          </a:xfrm>
          <a:prstGeom prst="ellipse">
            <a:avLst/>
          </a:prstGeom>
          <a:solidFill>
            <a:schemeClr val="accent1">
              <a:alpha val="60000"/>
            </a:schemeClr>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42F</a:t>
            </a:r>
            <a:endParaRPr/>
          </a:p>
        </p:txBody>
      </p:sp>
      <p:sp>
        <p:nvSpPr>
          <p:cNvPr id="363" name="Google Shape;363;p7"/>
          <p:cNvSpPr/>
          <p:nvPr/>
        </p:nvSpPr>
        <p:spPr>
          <a:xfrm>
            <a:off x="3094526" y="3833684"/>
            <a:ext cx="903754" cy="885506"/>
          </a:xfrm>
          <a:prstGeom prst="ellipse">
            <a:avLst/>
          </a:prstGeom>
          <a:solidFill>
            <a:srgbClr val="C00000">
              <a:alpha val="60000"/>
            </a:srgbClr>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194F</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graphicFrame>
        <p:nvGraphicFramePr>
          <p:cNvPr id="368" name="Google Shape;368;p8"/>
          <p:cNvGraphicFramePr/>
          <p:nvPr/>
        </p:nvGraphicFramePr>
        <p:xfrm>
          <a:off x="1385887" y="719664"/>
          <a:ext cx="3000000" cy="3000000"/>
        </p:xfrm>
        <a:graphic>
          <a:graphicData uri="http://schemas.openxmlformats.org/drawingml/2006/table">
            <a:tbl>
              <a:tblPr>
                <a:noFill/>
                <a:tableStyleId>{70802284-D8C6-445B-8682-12D91DDE9460}</a:tableStyleId>
              </a:tblPr>
              <a:tblGrid>
                <a:gridCol w="3095625"/>
                <a:gridCol w="3095625"/>
                <a:gridCol w="3095625"/>
              </a:tblGrid>
              <a:tr h="1738925">
                <a:tc>
                  <a:txBody>
                    <a:bodyPr/>
                    <a:lstStyle/>
                    <a:p>
                      <a:pPr indent="0" lvl="0" marL="0" marR="0" rtl="0" algn="l">
                        <a:spcBef>
                          <a:spcPts val="0"/>
                        </a:spcBef>
                        <a:spcAft>
                          <a:spcPts val="0"/>
                        </a:spcAft>
                        <a:buClr>
                          <a:schemeClr val="dk1"/>
                        </a:buClr>
                        <a:buSzPts val="2400"/>
                        <a:buFont typeface="Rockwell"/>
                        <a:buNone/>
                      </a:pPr>
                      <a:r>
                        <a:rPr lang="en-US" sz="2400" u="none" cap="none" strike="noStrike">
                          <a:latin typeface="Rockwell"/>
                          <a:ea typeface="Rockwell"/>
                          <a:cs typeface="Rockwell"/>
                          <a:sym typeface="Rockwell"/>
                        </a:rPr>
                        <a:t>Simpson’s paradox</a:t>
                      </a:r>
                      <a:endParaRPr sz="1800" u="none" cap="none" strike="noStrike"/>
                    </a:p>
                    <a:p>
                      <a:pPr indent="0" lvl="0" marL="0" marR="0" rtl="0" algn="ctr">
                        <a:lnSpc>
                          <a:spcPct val="100000"/>
                        </a:lnSpc>
                        <a:spcBef>
                          <a:spcPts val="0"/>
                        </a:spcBef>
                        <a:spcAft>
                          <a:spcPts val="0"/>
                        </a:spcAft>
                        <a:buClr>
                          <a:schemeClr val="dk1"/>
                        </a:buClr>
                        <a:buSzPts val="2000"/>
                        <a:buFont typeface="Calibri"/>
                        <a:buNone/>
                      </a:pPr>
                      <a:r>
                        <a:t/>
                      </a:r>
                      <a:endParaRPr sz="2000" u="none" cap="none" strike="noStrike"/>
                    </a:p>
                    <a:p>
                      <a:pPr indent="0" lvl="0" marL="0" marR="0" rtl="0" algn="ctr">
                        <a:lnSpc>
                          <a:spcPct val="100000"/>
                        </a:lnSpc>
                        <a:spcBef>
                          <a:spcPts val="0"/>
                        </a:spcBef>
                        <a:spcAft>
                          <a:spcPts val="0"/>
                        </a:spcAft>
                        <a:buClr>
                          <a:schemeClr val="dk1"/>
                        </a:buClr>
                        <a:buSzPts val="2000"/>
                        <a:buFont typeface="Calibri"/>
                        <a:buNone/>
                      </a:pPr>
                      <a:r>
                        <a:rPr lang="en-US" sz="2000" u="none" cap="none" strike="noStrike"/>
                        <a:t>Subgroups with different behavior &amp; population data </a:t>
                      </a:r>
                      <a:endParaRPr sz="1800" u="none" cap="none" strike="noStrike"/>
                    </a:p>
                  </a:txBody>
                  <a:tcPr marT="45725" marB="45725" marR="91450" marL="91450"/>
                </a:tc>
                <a:tc>
                  <a:txBody>
                    <a:bodyPr/>
                    <a:lstStyle/>
                    <a:p>
                      <a:pPr indent="0" lvl="0" marL="0" marR="0" rtl="0" algn="ctr">
                        <a:spcBef>
                          <a:spcPts val="0"/>
                        </a:spcBef>
                        <a:spcAft>
                          <a:spcPts val="0"/>
                        </a:spcAft>
                        <a:buClr>
                          <a:schemeClr val="dk1"/>
                        </a:buClr>
                        <a:buSzPts val="2400"/>
                        <a:buFont typeface="Rockwell"/>
                        <a:buNone/>
                      </a:pPr>
                      <a:r>
                        <a:rPr lang="en-US" sz="2400" u="none" cap="none" strike="noStrike">
                          <a:latin typeface="Rockwell"/>
                          <a:ea typeface="Rockwell"/>
                          <a:cs typeface="Rockwell"/>
                          <a:sym typeface="Rockwell"/>
                        </a:rPr>
                        <a:t>Selection bias</a:t>
                      </a:r>
                      <a:endParaRPr sz="1800" u="none" cap="none" strike="noStrike"/>
                    </a:p>
                    <a:p>
                      <a:pPr indent="0" lvl="0" marL="0" marR="0" rtl="0" algn="ctr">
                        <a:lnSpc>
                          <a:spcPct val="100000"/>
                        </a:lnSpc>
                        <a:spcBef>
                          <a:spcPts val="0"/>
                        </a:spcBef>
                        <a:spcAft>
                          <a:spcPts val="0"/>
                        </a:spcAft>
                        <a:buClr>
                          <a:schemeClr val="dk1"/>
                        </a:buClr>
                        <a:buSzPts val="2000"/>
                        <a:buFont typeface="Calibri"/>
                        <a:buNone/>
                      </a:pPr>
                      <a:r>
                        <a:t/>
                      </a:r>
                      <a:endParaRPr sz="2000" u="none" cap="none" strike="noStrike">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chemeClr val="dk1"/>
                        </a:buClr>
                        <a:buSzPts val="2000"/>
                        <a:buFont typeface="Calibri"/>
                        <a:buNone/>
                      </a:pPr>
                      <a:r>
                        <a:rPr lang="en-US" sz="2000" u="none" cap="none" strike="noStrike">
                          <a:solidFill>
                            <a:schemeClr val="dk1"/>
                          </a:solidFill>
                          <a:latin typeface="Calibri"/>
                          <a:ea typeface="Calibri"/>
                          <a:cs typeface="Calibri"/>
                          <a:sym typeface="Calibri"/>
                        </a:rPr>
                        <a:t>Subgroups not equally represented</a:t>
                      </a:r>
                      <a:endParaRPr sz="1800" u="none" cap="none" strike="noStrike"/>
                    </a:p>
                    <a:p>
                      <a:pPr indent="0" lvl="0" marL="0" marR="0" rtl="0" algn="ctr">
                        <a:spcBef>
                          <a:spcPts val="0"/>
                        </a:spcBef>
                        <a:spcAft>
                          <a:spcPts val="0"/>
                        </a:spcAft>
                        <a:buClr>
                          <a:schemeClr val="dk1"/>
                        </a:buClr>
                        <a:buSzPts val="2400"/>
                        <a:buFont typeface="Calibri"/>
                        <a:buNone/>
                      </a:pPr>
                      <a:r>
                        <a:t/>
                      </a:r>
                      <a:endParaRPr sz="2400" u="none" cap="none" strike="noStrike">
                        <a:latin typeface="Rockwell"/>
                        <a:ea typeface="Rockwell"/>
                        <a:cs typeface="Rockwell"/>
                        <a:sym typeface="Rockwell"/>
                      </a:endParaRPr>
                    </a:p>
                  </a:txBody>
                  <a:tcPr marT="45725" marB="45725" marR="91450" marL="91450"/>
                </a:tc>
                <a:tc>
                  <a:txBody>
                    <a:bodyPr/>
                    <a:lstStyle/>
                    <a:p>
                      <a:pPr indent="0" lvl="0" marL="0" marR="0" rtl="0" algn="ctr">
                        <a:spcBef>
                          <a:spcPts val="0"/>
                        </a:spcBef>
                        <a:spcAft>
                          <a:spcPts val="0"/>
                        </a:spcAft>
                        <a:buClr>
                          <a:schemeClr val="dk1"/>
                        </a:buClr>
                        <a:buSzPts val="2400"/>
                        <a:buFont typeface="Rockwell"/>
                        <a:buNone/>
                      </a:pPr>
                      <a:r>
                        <a:rPr lang="en-US" sz="2400" u="none" cap="none" strike="noStrike">
                          <a:latin typeface="Rockwell"/>
                          <a:ea typeface="Rockwell"/>
                          <a:cs typeface="Rockwell"/>
                          <a:sym typeface="Rockwell"/>
                        </a:rPr>
                        <a:t>Berkson’s paradox</a:t>
                      </a:r>
                      <a:endParaRPr sz="1800" u="none" cap="none" strike="noStrike"/>
                    </a:p>
                    <a:p>
                      <a:pPr indent="0" lvl="0" marL="0" marR="0" rtl="0" algn="ctr">
                        <a:spcBef>
                          <a:spcPts val="0"/>
                        </a:spcBef>
                        <a:spcAft>
                          <a:spcPts val="0"/>
                        </a:spcAft>
                        <a:buClr>
                          <a:schemeClr val="dk1"/>
                        </a:buClr>
                        <a:buSzPts val="2000"/>
                        <a:buFont typeface="Calibri"/>
                        <a:buNone/>
                      </a:pPr>
                      <a:r>
                        <a:t/>
                      </a:r>
                      <a:endParaRPr sz="2000" u="none" cap="none" strike="noStrike">
                        <a:latin typeface="Rockwell"/>
                        <a:ea typeface="Rockwell"/>
                        <a:cs typeface="Rockwell"/>
                        <a:sym typeface="Rockwell"/>
                      </a:endParaRPr>
                    </a:p>
                    <a:p>
                      <a:pPr indent="0" lvl="0" marL="0" marR="0" rtl="0" algn="ctr">
                        <a:spcBef>
                          <a:spcPts val="0"/>
                        </a:spcBef>
                        <a:spcAft>
                          <a:spcPts val="0"/>
                        </a:spcAft>
                        <a:buClr>
                          <a:schemeClr val="dk1"/>
                        </a:buClr>
                        <a:buSzPts val="2000"/>
                        <a:buFont typeface="Calibri"/>
                        <a:buNone/>
                      </a:pPr>
                      <a:r>
                        <a:rPr lang="en-US" sz="2000" u="none" cap="none" strike="noStrike">
                          <a:solidFill>
                            <a:schemeClr val="dk1"/>
                          </a:solidFill>
                          <a:latin typeface="Calibri"/>
                          <a:ea typeface="Calibri"/>
                          <a:cs typeface="Calibri"/>
                          <a:sym typeface="Calibri"/>
                        </a:rPr>
                        <a:t>Selection induces a trend where there is none</a:t>
                      </a:r>
                      <a:endParaRPr sz="1800" u="none" cap="none" strike="noStrike"/>
                    </a:p>
                  </a:txBody>
                  <a:tcPr marT="45725" marB="45725" marR="91450" marL="91450"/>
                </a:tc>
              </a:tr>
              <a:tr h="1738925">
                <a:tc gridSpan="3">
                  <a:txBody>
                    <a:bodyPr/>
                    <a:lstStyle/>
                    <a:p>
                      <a:pPr indent="0" lvl="1" marL="457200" marR="0" rtl="0" algn="ctr">
                        <a:spcBef>
                          <a:spcPts val="0"/>
                        </a:spcBef>
                        <a:spcAft>
                          <a:spcPts val="0"/>
                        </a:spcAft>
                        <a:buClr>
                          <a:schemeClr val="lt1"/>
                        </a:buClr>
                        <a:buSzPts val="3600"/>
                        <a:buFont typeface="Rockwell"/>
                        <a:buNone/>
                      </a:pPr>
                      <a:r>
                        <a:rPr b="1" lang="en-US" sz="3600" u="none" cap="none" strike="noStrike">
                          <a:solidFill>
                            <a:schemeClr val="lt1"/>
                          </a:solidFill>
                          <a:latin typeface="Rockwell"/>
                          <a:ea typeface="Rockwell"/>
                          <a:cs typeface="Rockwell"/>
                          <a:sym typeface="Rockwell"/>
                        </a:rPr>
                        <a:t>Sources of bias in heterogeneous data</a:t>
                      </a:r>
                      <a:endParaRPr sz="1800" u="none" cap="none" strike="noStrike"/>
                    </a:p>
                  </a:txBody>
                  <a:tcPr marT="45725" marB="45725" marR="91450" marL="91450" anchor="ctr">
                    <a:gradFill>
                      <a:gsLst>
                        <a:gs pos="0">
                          <a:schemeClr val="accent5"/>
                        </a:gs>
                        <a:gs pos="25000">
                          <a:schemeClr val="accent5"/>
                        </a:gs>
                        <a:gs pos="94000">
                          <a:srgbClr val="3A3838"/>
                        </a:gs>
                        <a:gs pos="100000">
                          <a:srgbClr val="3A3838"/>
                        </a:gs>
                      </a:gsLst>
                      <a:lin ang="4200927" scaled="0"/>
                    </a:gradFill>
                  </a:tcPr>
                </a:tc>
                <a:tc hMerge="1"/>
                <a:tc hMerge="1"/>
              </a:tr>
              <a:tr h="1738925">
                <a:tc>
                  <a:txBody>
                    <a:bodyPr/>
                    <a:lstStyle/>
                    <a:p>
                      <a:pPr indent="0" lvl="0" marL="0" marR="0" rtl="0" algn="ctr">
                        <a:lnSpc>
                          <a:spcPct val="100000"/>
                        </a:lnSpc>
                        <a:spcBef>
                          <a:spcPts val="0"/>
                        </a:spcBef>
                        <a:spcAft>
                          <a:spcPts val="0"/>
                        </a:spcAft>
                        <a:buClr>
                          <a:schemeClr val="dk1"/>
                        </a:buClr>
                        <a:buSzPts val="2400"/>
                        <a:buFont typeface="Rockwell"/>
                        <a:buNone/>
                      </a:pPr>
                      <a:r>
                        <a:rPr lang="en-US" sz="2400" u="none" cap="none" strike="noStrike">
                          <a:latin typeface="Rockwell"/>
                          <a:ea typeface="Rockwell"/>
                          <a:cs typeface="Rockwell"/>
                          <a:sym typeface="Rockwell"/>
                        </a:rPr>
                        <a:t>Survivor bias</a:t>
                      </a:r>
                      <a:endParaRPr sz="1800" u="none" cap="none" strike="noStrike"/>
                    </a:p>
                    <a:p>
                      <a:pPr indent="0" lvl="0" marL="0" marR="0" rtl="0" algn="ctr">
                        <a:lnSpc>
                          <a:spcPct val="100000"/>
                        </a:lnSpc>
                        <a:spcBef>
                          <a:spcPts val="0"/>
                        </a:spcBef>
                        <a:spcAft>
                          <a:spcPts val="0"/>
                        </a:spcAft>
                        <a:buClr>
                          <a:schemeClr val="dk1"/>
                        </a:buClr>
                        <a:buSzPts val="2000"/>
                        <a:buFont typeface="Calibri"/>
                        <a:buNone/>
                      </a:pPr>
                      <a:r>
                        <a:t/>
                      </a:r>
                      <a:endParaRPr sz="2000" u="none" cap="none" strike="noStrike">
                        <a:latin typeface="Rockwell"/>
                        <a:ea typeface="Rockwell"/>
                        <a:cs typeface="Rockwell"/>
                        <a:sym typeface="Rockwell"/>
                      </a:endParaRPr>
                    </a:p>
                    <a:p>
                      <a:pPr indent="0" lvl="0" marL="0" marR="0" rtl="0" algn="ctr">
                        <a:lnSpc>
                          <a:spcPct val="100000"/>
                        </a:lnSpc>
                        <a:spcBef>
                          <a:spcPts val="0"/>
                        </a:spcBef>
                        <a:spcAft>
                          <a:spcPts val="0"/>
                        </a:spcAft>
                        <a:buClr>
                          <a:schemeClr val="dk1"/>
                        </a:buClr>
                        <a:buSzPts val="2000"/>
                        <a:buFont typeface="Calibri"/>
                        <a:buNone/>
                      </a:pPr>
                      <a:r>
                        <a:rPr lang="en-US" sz="2000" u="none" cap="none" strike="noStrike"/>
                        <a:t>Subgroup dropout induces population differences</a:t>
                      </a:r>
                      <a:endParaRPr sz="1800" u="none" cap="none" strike="noStrike"/>
                    </a:p>
                  </a:txBody>
                  <a:tcPr marT="45725" marB="45725" marR="91450" marL="91450"/>
                </a:tc>
                <a:tc>
                  <a:txBody>
                    <a:bodyPr/>
                    <a:lstStyle/>
                    <a:p>
                      <a:pPr indent="0" lvl="0" marL="0" marR="0" rtl="0" algn="ctr">
                        <a:lnSpc>
                          <a:spcPct val="100000"/>
                        </a:lnSpc>
                        <a:spcBef>
                          <a:spcPts val="0"/>
                        </a:spcBef>
                        <a:spcAft>
                          <a:spcPts val="0"/>
                        </a:spcAft>
                        <a:buClr>
                          <a:schemeClr val="dk1"/>
                        </a:buClr>
                        <a:buSzPts val="2400"/>
                        <a:buFont typeface="Rockwell"/>
                        <a:buNone/>
                      </a:pPr>
                      <a:r>
                        <a:rPr lang="en-US" sz="2400" u="none" cap="none" strike="noStrike">
                          <a:latin typeface="Rockwell"/>
                          <a:ea typeface="Rockwell"/>
                          <a:cs typeface="Rockwell"/>
                          <a:sym typeface="Rockwell"/>
                        </a:rPr>
                        <a:t>Aggregation bias</a:t>
                      </a:r>
                      <a:endParaRPr sz="1800" u="none" cap="none" strike="noStrike"/>
                    </a:p>
                    <a:p>
                      <a:pPr indent="0" lvl="0" marL="0" marR="0" rtl="0" algn="ctr">
                        <a:lnSpc>
                          <a:spcPct val="100000"/>
                        </a:lnSpc>
                        <a:spcBef>
                          <a:spcPts val="0"/>
                        </a:spcBef>
                        <a:spcAft>
                          <a:spcPts val="0"/>
                        </a:spcAft>
                        <a:buClr>
                          <a:schemeClr val="dk1"/>
                        </a:buClr>
                        <a:buSzPts val="2000"/>
                        <a:buFont typeface="Calibri"/>
                        <a:buNone/>
                      </a:pPr>
                      <a:r>
                        <a:t/>
                      </a:r>
                      <a:endParaRPr sz="2000" u="none" cap="none" strike="noStrike"/>
                    </a:p>
                    <a:p>
                      <a:pPr indent="0" lvl="0" marL="0" marR="0" rtl="0" algn="ctr">
                        <a:lnSpc>
                          <a:spcPct val="100000"/>
                        </a:lnSpc>
                        <a:spcBef>
                          <a:spcPts val="0"/>
                        </a:spcBef>
                        <a:spcAft>
                          <a:spcPts val="0"/>
                        </a:spcAft>
                        <a:buClr>
                          <a:schemeClr val="dk1"/>
                        </a:buClr>
                        <a:buSzPts val="2000"/>
                        <a:buFont typeface="Calibri"/>
                        <a:buNone/>
                      </a:pPr>
                      <a:r>
                        <a:rPr lang="en-US" sz="2000" u="none" cap="none" strike="noStrike"/>
                        <a:t>Different results and different temporal/spatial resolutions </a:t>
                      </a:r>
                      <a:endParaRPr sz="2400" u="none" cap="none" strike="noStrike">
                        <a:latin typeface="Rockwell"/>
                        <a:ea typeface="Rockwell"/>
                        <a:cs typeface="Rockwell"/>
                        <a:sym typeface="Rockwell"/>
                      </a:endParaRPr>
                    </a:p>
                  </a:txBody>
                  <a:tcPr marT="45725" marB="45725" marR="91450" marL="91450"/>
                </a:tc>
                <a:tc>
                  <a:txBody>
                    <a:bodyPr/>
                    <a:lstStyle/>
                    <a:p>
                      <a:pPr indent="0" lvl="0" marL="0" marR="0" rtl="0" algn="ctr">
                        <a:lnSpc>
                          <a:spcPct val="100000"/>
                        </a:lnSpc>
                        <a:spcBef>
                          <a:spcPts val="0"/>
                        </a:spcBef>
                        <a:spcAft>
                          <a:spcPts val="0"/>
                        </a:spcAft>
                        <a:buClr>
                          <a:schemeClr val="dk1"/>
                        </a:buClr>
                        <a:buSzPts val="2400"/>
                        <a:buFont typeface="Rockwell"/>
                        <a:buNone/>
                      </a:pPr>
                      <a:r>
                        <a:rPr lang="en-US" sz="2400" u="none" cap="none" strike="noStrike">
                          <a:latin typeface="Rockwell"/>
                          <a:ea typeface="Rockwell"/>
                          <a:cs typeface="Rockwell"/>
                          <a:sym typeface="Rockwell"/>
                        </a:rPr>
                        <a:t>Longitudinal fallacy</a:t>
                      </a:r>
                      <a:endParaRPr sz="1800" u="none" cap="none" strike="noStrike"/>
                    </a:p>
                    <a:p>
                      <a:pPr indent="0" lvl="0" marL="0" marR="0" rtl="0" algn="ctr">
                        <a:lnSpc>
                          <a:spcPct val="100000"/>
                        </a:lnSpc>
                        <a:spcBef>
                          <a:spcPts val="0"/>
                        </a:spcBef>
                        <a:spcAft>
                          <a:spcPts val="0"/>
                        </a:spcAft>
                        <a:buClr>
                          <a:schemeClr val="dk1"/>
                        </a:buClr>
                        <a:buSzPts val="2400"/>
                        <a:buFont typeface="Calibri"/>
                        <a:buNone/>
                      </a:pPr>
                      <a:r>
                        <a:t/>
                      </a:r>
                      <a:endParaRPr sz="2400" u="none" cap="none" strike="noStrike"/>
                    </a:p>
                    <a:p>
                      <a:pPr indent="0" lvl="0" marL="0" marR="0" rtl="0" algn="ctr">
                        <a:lnSpc>
                          <a:spcPct val="100000"/>
                        </a:lnSpc>
                        <a:spcBef>
                          <a:spcPts val="0"/>
                        </a:spcBef>
                        <a:spcAft>
                          <a:spcPts val="0"/>
                        </a:spcAft>
                        <a:buClr>
                          <a:schemeClr val="dk1"/>
                        </a:buClr>
                        <a:buSzPts val="2000"/>
                        <a:buFont typeface="Calibri"/>
                        <a:buNone/>
                      </a:pPr>
                      <a:r>
                        <a:rPr lang="en-US" sz="2000" u="none" cap="none" strike="noStrike"/>
                        <a:t>Different ages of cohorts distort cross-sectional analysis</a:t>
                      </a:r>
                      <a:endParaRPr sz="2000" u="none" cap="none" strike="noStrike">
                        <a:latin typeface="Rockwell"/>
                        <a:ea typeface="Rockwell"/>
                        <a:cs typeface="Rockwell"/>
                        <a:sym typeface="Rockwell"/>
                      </a:endParaRPr>
                    </a:p>
                  </a:txBody>
                  <a:tcPr marT="45725" marB="45725" marR="91450" marL="91450"/>
                </a:tc>
              </a:tr>
            </a:tbl>
          </a:graphicData>
        </a:graphic>
      </p:graphicFrame>
      <p:sp>
        <p:nvSpPr>
          <p:cNvPr id="369" name="Google Shape;369;p8"/>
          <p:cNvSpPr txBox="1"/>
          <p:nvPr/>
        </p:nvSpPr>
        <p:spPr>
          <a:xfrm>
            <a:off x="5910263" y="3763446"/>
            <a:ext cx="6105524"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lt1"/>
                </a:solidFill>
                <a:latin typeface="Rockwell"/>
                <a:ea typeface="Rockwell"/>
                <a:cs typeface="Rockwell"/>
                <a:sym typeface="Rockwell"/>
              </a:rPr>
              <a:t>https://catalogofbias.org/biases/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9"/>
          <p:cNvSpPr txBox="1"/>
          <p:nvPr>
            <p:ph type="title"/>
          </p:nvPr>
        </p:nvSpPr>
        <p:spPr>
          <a:xfrm>
            <a:off x="609600" y="219075"/>
            <a:ext cx="10260013" cy="639763"/>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None/>
            </a:pPr>
            <a:br>
              <a:rPr lang="en-US"/>
            </a:br>
            <a:r>
              <a:rPr lang="en-US"/>
              <a:t>Simpson’s paradox</a:t>
            </a:r>
            <a:endParaRPr/>
          </a:p>
        </p:txBody>
      </p:sp>
      <p:sp>
        <p:nvSpPr>
          <p:cNvPr id="375" name="Google Shape;375;p9"/>
          <p:cNvSpPr txBox="1"/>
          <p:nvPr>
            <p:ph idx="1" type="body"/>
          </p:nvPr>
        </p:nvSpPr>
        <p:spPr>
          <a:xfrm>
            <a:off x="6233822" y="2075290"/>
            <a:ext cx="5119977" cy="4101673"/>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2800"/>
              <a:buNone/>
            </a:pPr>
            <a:r>
              <a:rPr lang="en-US"/>
              <a:t>A </a:t>
            </a:r>
            <a:r>
              <a:rPr b="1" lang="en-US"/>
              <a:t>trend </a:t>
            </a:r>
            <a:r>
              <a:rPr lang="en-US"/>
              <a:t>appears in different sub-groups of data</a:t>
            </a:r>
            <a:endParaRPr/>
          </a:p>
          <a:p>
            <a:pPr indent="0" lvl="0" marL="0" rtl="0" algn="ctr">
              <a:spcBef>
                <a:spcPts val="560"/>
              </a:spcBef>
              <a:spcAft>
                <a:spcPts val="0"/>
              </a:spcAft>
              <a:buClr>
                <a:schemeClr val="dk1"/>
              </a:buClr>
              <a:buSzPts val="2800"/>
              <a:buNone/>
            </a:pPr>
            <a:r>
              <a:rPr lang="en-US"/>
              <a:t>but </a:t>
            </a:r>
            <a:br>
              <a:rPr lang="en-US"/>
            </a:br>
            <a:r>
              <a:rPr b="1" lang="en-US"/>
              <a:t>disappears or reverses </a:t>
            </a:r>
            <a:r>
              <a:rPr lang="en-US"/>
              <a:t>when these sub-groups are combined.*</a:t>
            </a:r>
            <a:endParaRPr/>
          </a:p>
        </p:txBody>
      </p:sp>
      <p:sp>
        <p:nvSpPr>
          <p:cNvPr id="376" name="Google Shape;376;p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rgbClr val="888888"/>
                </a:solidFill>
                <a:latin typeface="Calibri"/>
                <a:ea typeface="Calibri"/>
                <a:cs typeface="Calibri"/>
                <a:sym typeface="Calibri"/>
              </a:rPr>
              <a:t>‹#›</a:t>
            </a:fld>
            <a:endParaRPr sz="1200">
              <a:solidFill>
                <a:srgbClr val="888888"/>
              </a:solidFill>
              <a:latin typeface="Calibri"/>
              <a:ea typeface="Calibri"/>
              <a:cs typeface="Calibri"/>
              <a:sym typeface="Calibri"/>
            </a:endParaRPr>
          </a:p>
        </p:txBody>
      </p:sp>
      <p:sp>
        <p:nvSpPr>
          <p:cNvPr id="377" name="Google Shape;377;p9"/>
          <p:cNvSpPr txBox="1"/>
          <p:nvPr/>
        </p:nvSpPr>
        <p:spPr>
          <a:xfrm>
            <a:off x="969998" y="5510213"/>
            <a:ext cx="8532813"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 Simpson (1951). "The Interpretation of Interaction in Contingency Tables" </a:t>
            </a:r>
            <a:r>
              <a:rPr i="1" lang="en-US" sz="1800">
                <a:solidFill>
                  <a:schemeClr val="dk1"/>
                </a:solidFill>
                <a:latin typeface="Calibri"/>
                <a:ea typeface="Calibri"/>
                <a:cs typeface="Calibri"/>
                <a:sym typeface="Calibri"/>
              </a:rPr>
              <a:t>JRSS</a:t>
            </a:r>
            <a:endParaRPr/>
          </a:p>
        </p:txBody>
      </p:sp>
      <p:pic>
        <p:nvPicPr>
          <p:cNvPr descr="A close up of a map&#10;&#10;Description generated with very high confidence" id="378" name="Google Shape;378;p9"/>
          <p:cNvPicPr preferRelativeResize="0"/>
          <p:nvPr/>
        </p:nvPicPr>
        <p:blipFill rotWithShape="1">
          <a:blip r:embed="rId3">
            <a:alphaModFix/>
          </a:blip>
          <a:srcRect b="0" l="0" r="0" t="0"/>
          <a:stretch/>
        </p:blipFill>
        <p:spPr>
          <a:xfrm>
            <a:off x="969998" y="1788635"/>
            <a:ext cx="5060572" cy="3378286"/>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ISI Overview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1_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2_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2019-05-22T17:16:50Z</dcterms:created>
  <dc:creator>Kristina Lerman</dc:creator>
</cp:coreProperties>
</file>